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notesSlides/notesSlide8.xml" ContentType="application/vnd.openxmlformats-officedocument.presentationml.notesSlide+xml"/>
  <Override PartName="/ppt/tags/tag19.xml" ContentType="application/vnd.openxmlformats-officedocument.presentationml.tags+xml"/>
  <Override PartName="/ppt/notesSlides/notesSlide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0.xml" ContentType="application/vnd.openxmlformats-officedocument.presentationml.notesSlide+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2.xml" ContentType="application/vnd.openxmlformats-officedocument.presentationml.notesSlide+xml"/>
  <Override PartName="/ppt/tags/tag31.xml" ContentType="application/vnd.openxmlformats-officedocument.presentationml.tags+xml"/>
  <Override PartName="/ppt/notesSlides/notesSlide13.xml" ContentType="application/vnd.openxmlformats-officedocument.presentationml.notesSlide+xml"/>
  <Override PartName="/ppt/tags/tag32.xml" ContentType="application/vnd.openxmlformats-officedocument.presentationml.tags+xml"/>
  <Override PartName="/ppt/notesSlides/notesSlide14.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tags/tag38.xml" ContentType="application/vnd.openxmlformats-officedocument.presentationml.tags+xml"/>
  <Override PartName="/ppt/notesSlides/notesSlide16.xml" ContentType="application/vnd.openxmlformats-officedocument.presentationml.notesSlide+xml"/>
  <Override PartName="/ppt/tags/tag39.xml" ContentType="application/vnd.openxmlformats-officedocument.presentationml.tags+xml"/>
  <Override PartName="/ppt/notesSlides/notesSlide1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notesSlides/notesSlide19.xml" ContentType="application/vnd.openxmlformats-officedocument.presentationml.notesSlide+xml"/>
  <Override PartName="/ppt/tags/tag46.xml" ContentType="application/vnd.openxmlformats-officedocument.presentationml.tags+xml"/>
  <Override PartName="/ppt/notesSlides/notesSlide20.xml" ContentType="application/vnd.openxmlformats-officedocument.presentationml.notesSlide+xml"/>
  <Override PartName="/ppt/tags/tag47.xml" ContentType="application/vnd.openxmlformats-officedocument.presentationml.tags+xml"/>
  <Override PartName="/ppt/notesSlides/notesSlide21.xml" ContentType="application/vnd.openxmlformats-officedocument.presentationml.notesSlide+xml"/>
  <Override PartName="/ppt/tags/tag48.xml" ContentType="application/vnd.openxmlformats-officedocument.presentationml.tags+xml"/>
  <Override PartName="/ppt/notesSlides/notesSlide22.xml" ContentType="application/vnd.openxmlformats-officedocument.presentationml.notesSlide+xml"/>
  <Override PartName="/ppt/tags/tag49.xml" ContentType="application/vnd.openxmlformats-officedocument.presentationml.tags+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handoutMasterIdLst>
    <p:handoutMasterId r:id="rId29"/>
  </p:handoutMasterIdLst>
  <p:sldIdLst>
    <p:sldId id="302" r:id="rId5"/>
    <p:sldId id="281" r:id="rId6"/>
    <p:sldId id="294" r:id="rId7"/>
    <p:sldId id="304" r:id="rId8"/>
    <p:sldId id="333" r:id="rId9"/>
    <p:sldId id="328" r:id="rId10"/>
    <p:sldId id="301" r:id="rId11"/>
    <p:sldId id="317" r:id="rId12"/>
    <p:sldId id="318" r:id="rId13"/>
    <p:sldId id="308" r:id="rId14"/>
    <p:sldId id="319" r:id="rId15"/>
    <p:sldId id="303" r:id="rId16"/>
    <p:sldId id="320" r:id="rId17"/>
    <p:sldId id="321" r:id="rId18"/>
    <p:sldId id="310" r:id="rId19"/>
    <p:sldId id="324" r:id="rId20"/>
    <p:sldId id="325" r:id="rId21"/>
    <p:sldId id="330" r:id="rId22"/>
    <p:sldId id="326" r:id="rId23"/>
    <p:sldId id="329" r:id="rId24"/>
    <p:sldId id="331" r:id="rId25"/>
    <p:sldId id="332" r:id="rId26"/>
    <p:sldId id="298" r:id="rId27"/>
  </p:sldIdLst>
  <p:sldSz cx="12192000"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9993"/>
    <a:srgbClr val="373C3A"/>
    <a:srgbClr val="19304C"/>
    <a:srgbClr val="194093"/>
    <a:srgbClr val="A13E50"/>
    <a:srgbClr val="6E8A95"/>
    <a:srgbClr val="DCB534"/>
    <a:srgbClr val="053F9D"/>
    <a:srgbClr val="6BAFC5"/>
    <a:srgbClr val="7BB4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63923" autoAdjust="0"/>
  </p:normalViewPr>
  <p:slideViewPr>
    <p:cSldViewPr snapToGrid="0">
      <p:cViewPr varScale="1">
        <p:scale>
          <a:sx n="70" d="100"/>
          <a:sy n="70" d="100"/>
        </p:scale>
        <p:origin x="2094" y="7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5/7/2024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Bradley:</a:t>
            </a:r>
          </a:p>
          <a:p>
            <a:endParaRPr lang="en-US" dirty="0"/>
          </a:p>
          <a:p>
            <a:r>
              <a:rPr lang="en-US" dirty="0"/>
              <a:t>Hi Everyone – before we begin can you please take out your cell phones and use the QR code to log into </a:t>
            </a:r>
            <a:r>
              <a:rPr lang="en-US" dirty="0" err="1"/>
              <a:t>Slido</a:t>
            </a:r>
            <a:r>
              <a:rPr lang="en-US" dirty="0"/>
              <a:t>. We have a bit of an interactive session coming. I will give you 20 seconds to do this.</a:t>
            </a:r>
          </a:p>
        </p:txBody>
      </p:sp>
      <p:sp>
        <p:nvSpPr>
          <p:cNvPr id="4" name="Slide Number Placeholder 3"/>
          <p:cNvSpPr>
            <a:spLocks noGrp="1"/>
          </p:cNvSpPr>
          <p:nvPr>
            <p:ph type="sldNum" sz="quarter" idx="5"/>
          </p:nvPr>
        </p:nvSpPr>
        <p:spPr/>
        <p:txBody>
          <a:bodyPr/>
          <a:lstStyle/>
          <a:p>
            <a:fld id="{55247812-3409-784D-BAE7-ABE53735D59F}" type="slidenum">
              <a:rPr lang="en-US" smtClean="0"/>
              <a:t>1</a:t>
            </a:fld>
            <a:endParaRPr lang="en-US"/>
          </a:p>
        </p:txBody>
      </p:sp>
    </p:spTree>
    <p:extLst>
      <p:ext uri="{BB962C8B-B14F-4D97-AF65-F5344CB8AC3E}">
        <p14:creationId xmlns:p14="http://schemas.microsoft.com/office/powerpoint/2010/main" val="748449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Alvin:</a:t>
            </a:r>
          </a:p>
          <a:p>
            <a:endParaRPr lang="en-US" b="0" i="0" dirty="0">
              <a:solidFill>
                <a:srgbClr val="0D0D0D"/>
              </a:solidFill>
              <a:effectLst/>
              <a:latin typeface="Söhne"/>
            </a:endParaRPr>
          </a:p>
          <a:p>
            <a:r>
              <a:rPr lang="en-US" b="0" i="0" dirty="0">
                <a:solidFill>
                  <a:srgbClr val="0D0D0D"/>
                </a:solidFill>
                <a:effectLst/>
                <a:latin typeface="Söhne"/>
              </a:rPr>
              <a:t>Now we are going from global scale to country scale – in this example we are looking at Australia.</a:t>
            </a:r>
          </a:p>
          <a:p>
            <a:endParaRPr lang="en-US" b="0" i="0" dirty="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Our second statement is ‘</a:t>
            </a:r>
            <a:r>
              <a:rPr lang="en-US" sz="1200" b="0" dirty="0">
                <a:solidFill>
                  <a:srgbClr val="5B5B5B"/>
                </a:solidFill>
              </a:rPr>
              <a:t>Higher population densities are associated with higher air pollution levels in Australian towns and cities.’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5B5B5B"/>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5B5B5B"/>
                </a:solidFill>
              </a:rPr>
              <a:t>Do you think this hypothesis is true or false?</a:t>
            </a:r>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4244081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US" b="0" i="0" dirty="0">
                <a:solidFill>
                  <a:srgbClr val="0D0D0D"/>
                </a:solidFill>
                <a:effectLst/>
                <a:latin typeface="Söhne"/>
              </a:rPr>
              <a:t>Alvin:</a:t>
            </a:r>
            <a:endParaRPr lang="en-AU"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mj-lt"/>
              <a:buAutoNum type="arabicPeriod"/>
            </a:pPr>
            <a:endParaRPr lang="en-AU"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buFont typeface="+mj-lt"/>
              <a:buNone/>
            </a:pPr>
            <a:r>
              <a:rPr lang="en-US" b="0" i="0" dirty="0">
                <a:solidFill>
                  <a:srgbClr val="1D1C1D"/>
                </a:solidFill>
                <a:effectLst/>
                <a:latin typeface="Slack-Lato"/>
              </a:rPr>
              <a:t>As you can see in the bar chart, the correlation coefficient between the population densities and the levels of key pollutants falls within the range of -0.3 to 0.1, showing a weak relationship between these two variables.</a:t>
            </a:r>
          </a:p>
          <a:p>
            <a:pPr marL="0" lvl="0" indent="0">
              <a:buFont typeface="+mj-lt"/>
              <a:buNone/>
            </a:pPr>
            <a:endParaRPr lang="en-US" b="0" i="0" dirty="0">
              <a:solidFill>
                <a:srgbClr val="1D1C1D"/>
              </a:solidFill>
              <a:effectLst/>
              <a:latin typeface="Slack-Lato"/>
            </a:endParaRPr>
          </a:p>
          <a:p>
            <a:pPr marL="0" lvl="0" indent="0">
              <a:buFont typeface="+mj-lt"/>
              <a:buNone/>
            </a:pPr>
            <a:r>
              <a:rPr lang="en-US" b="0" i="0" dirty="0">
                <a:solidFill>
                  <a:srgbClr val="1D1C1D"/>
                </a:solidFill>
                <a:effectLst/>
                <a:latin typeface="Slack-Lato"/>
              </a:rPr>
              <a:t>This suggests that changes in population density in Australia are not strongly associated with changes in the air pollution levels.</a:t>
            </a:r>
          </a:p>
          <a:p>
            <a:pPr marL="0" lvl="0" indent="0">
              <a:buFont typeface="+mj-lt"/>
              <a:buNone/>
            </a:pPr>
            <a:endParaRPr lang="en-US" b="0" i="0" dirty="0">
              <a:solidFill>
                <a:srgbClr val="1D1C1D"/>
              </a:solidFill>
              <a:effectLst/>
              <a:latin typeface="Slack-Lato"/>
            </a:endParaRPr>
          </a:p>
          <a:p>
            <a:pPr marL="0" lvl="0" indent="0">
              <a:buFont typeface="+mj-lt"/>
              <a:buNone/>
            </a:pPr>
            <a:r>
              <a:rPr lang="en-US" b="0" i="0" dirty="0">
                <a:solidFill>
                  <a:srgbClr val="1D1C1D"/>
                </a:solidFill>
                <a:effectLst/>
                <a:latin typeface="Slack-Lato"/>
              </a:rPr>
              <a:t>In conclusion, while population size is an important factor in understanding air quality, the study suggests that other variables may play a significant role in influencing pollution levels.</a:t>
            </a:r>
          </a:p>
          <a:p>
            <a:pPr marL="0" lvl="0" indent="0">
              <a:buFont typeface="+mj-lt"/>
              <a:buNone/>
            </a:pPr>
            <a:endParaRPr lang="en-US" b="0" i="0" dirty="0">
              <a:solidFill>
                <a:srgbClr val="1D1C1D"/>
              </a:solidFill>
              <a:effectLst/>
              <a:latin typeface="Slack-Lato"/>
            </a:endParaRPr>
          </a:p>
          <a:p>
            <a:pPr marL="0" lvl="0" indent="0">
              <a:buFont typeface="+mj-lt"/>
              <a:buNone/>
            </a:pPr>
            <a:r>
              <a:rPr lang="en-US" b="0" i="0" dirty="0">
                <a:solidFill>
                  <a:srgbClr val="1D1C1D"/>
                </a:solidFill>
                <a:effectLst/>
                <a:latin typeface="Slack-Lato"/>
              </a:rPr>
              <a:t>Further research and exploration of additional factors are needed to gain a comprehensive understanding of the complex dynamics that contribute to air pollution.</a:t>
            </a:r>
            <a:endParaRPr lang="en-AU"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159063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Wendy:</a:t>
            </a:r>
          </a:p>
          <a:p>
            <a:endParaRPr lang="en-US" dirty="0"/>
          </a:p>
          <a:p>
            <a:r>
              <a:rPr lang="en-US" dirty="0"/>
              <a:t>Okay – so let’s look at another variable….seasons….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third statement is </a:t>
            </a:r>
            <a:r>
              <a:rPr lang="en-US" b="0" dirty="0"/>
              <a:t>‘</a:t>
            </a:r>
            <a:r>
              <a:rPr lang="en-US" sz="1200" b="0" dirty="0">
                <a:solidFill>
                  <a:srgbClr val="5B5B5B"/>
                </a:solidFill>
              </a:rPr>
              <a:t>Globally pollutant levels vary significantly across the four season.’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5B5B5B"/>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5B5B5B"/>
                </a:solidFill>
              </a:rPr>
              <a:t>What do you think? Is this true of false?</a:t>
            </a:r>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3585437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0D0D0D"/>
                </a:solidFill>
                <a:effectLst/>
                <a:latin typeface="Söhne"/>
              </a:rPr>
              <a:t>Wendy:</a:t>
            </a:r>
          </a:p>
          <a:p>
            <a:pPr algn="l">
              <a:buFont typeface="Arial" panose="020B0604020202020204" pitchFamily="34" charset="0"/>
              <a:buNone/>
            </a:pPr>
            <a:endParaRPr lang="en-US" b="1" i="0" dirty="0">
              <a:solidFill>
                <a:srgbClr val="0D0D0D"/>
              </a:solidFill>
              <a:effectLst/>
              <a:latin typeface="Söhne"/>
            </a:endParaRPr>
          </a:p>
          <a:p>
            <a:pPr algn="l">
              <a:buFont typeface="Arial" panose="020B0604020202020204" pitchFamily="34" charset="0"/>
              <a:buNone/>
            </a:pPr>
            <a:r>
              <a:rPr lang="en-US" b="1" i="0" dirty="0">
                <a:solidFill>
                  <a:srgbClr val="0D0D0D"/>
                </a:solidFill>
                <a:effectLst/>
                <a:latin typeface="Söhne"/>
              </a:rPr>
              <a:t>ANOVA Results</a:t>
            </a:r>
            <a:r>
              <a:rPr lang="en-US" b="0" i="0" dirty="0">
                <a:solidFill>
                  <a:srgbClr val="0D0D0D"/>
                </a:solidFill>
                <a:effectLst/>
                <a:latin typeface="Söhne"/>
              </a:rPr>
              <a:t>: Strong statistical evidence shows significant variation in global pollutant level means across the seasons. The most pronounced differences are observed in Ozone, with p-values indicating highly significant seasonal changes.</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1490377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0D0D0D"/>
                </a:solidFill>
                <a:effectLst/>
                <a:latin typeface="Söhne"/>
              </a:rPr>
              <a:t>Wendy:</a:t>
            </a:r>
          </a:p>
          <a:p>
            <a:pPr algn="l">
              <a:buFont typeface="Arial" panose="020B0604020202020204" pitchFamily="34" charset="0"/>
              <a:buNone/>
            </a:pPr>
            <a:endParaRPr lang="en-US" b="1" i="0" dirty="0">
              <a:solidFill>
                <a:srgbClr val="0D0D0D"/>
              </a:solidFill>
              <a:effectLst/>
              <a:latin typeface="Söhne"/>
            </a:endParaRPr>
          </a:p>
          <a:p>
            <a:pPr algn="l">
              <a:buFont typeface="Arial" panose="020B0604020202020204" pitchFamily="34" charset="0"/>
              <a:buNone/>
            </a:pPr>
            <a:r>
              <a:rPr lang="en-US" b="1" i="0" dirty="0">
                <a:solidFill>
                  <a:srgbClr val="0D0D0D"/>
                </a:solidFill>
                <a:effectLst/>
                <a:latin typeface="Söhne"/>
              </a:rPr>
              <a:t>Seasonal Correlation Heatmaps</a:t>
            </a:r>
            <a:r>
              <a:rPr lang="en-US" b="0" i="0" dirty="0">
                <a:solidFill>
                  <a:srgbClr val="0D0D0D"/>
                </a:solidFill>
                <a:effectLst/>
                <a:latin typeface="Söhne"/>
              </a:rPr>
              <a:t>: Distinct seasonal patterns are visible in pollutant levels, with varying correlations between pollutants and seasons. Notably, ozone show strong seasonal fluctuations, illustrating their sensitivity to seasonal changes.</a:t>
            </a:r>
          </a:p>
          <a:p>
            <a:endParaRPr lang="en-US" dirty="0"/>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3557174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Bradley:</a:t>
            </a:r>
          </a:p>
          <a:p>
            <a:endParaRPr lang="en-US" dirty="0"/>
          </a:p>
          <a:p>
            <a:r>
              <a:rPr lang="en-US" b="0" i="0" dirty="0">
                <a:solidFill>
                  <a:srgbClr val="1D1C1D"/>
                </a:solidFill>
                <a:effectLst/>
                <a:latin typeface="Slack-Lato"/>
              </a:rPr>
              <a:t>The subject of air pollution and its impact on mental health disorders is one that has been given much attention in recent years. Many types of pollutants can have negative effects on health, but one of the most insidious is particulate matter.</a:t>
            </a:r>
          </a:p>
          <a:p>
            <a:endParaRPr lang="en-US" b="0" i="0" dirty="0">
              <a:solidFill>
                <a:srgbClr val="1D1C1D"/>
              </a:solidFill>
              <a:effectLst/>
              <a:latin typeface="Slack-Lato"/>
            </a:endParaRPr>
          </a:p>
          <a:p>
            <a:r>
              <a:rPr lang="en-US" b="0" i="0" dirty="0">
                <a:solidFill>
                  <a:srgbClr val="1D1C1D"/>
                </a:solidFill>
                <a:effectLst/>
                <a:latin typeface="Slack-Lato"/>
              </a:rPr>
              <a:t>There are two types of particulate matter:</a:t>
            </a:r>
          </a:p>
          <a:p>
            <a:r>
              <a:rPr lang="en-US" b="0" i="0" dirty="0">
                <a:solidFill>
                  <a:srgbClr val="1D1C1D"/>
                </a:solidFill>
                <a:effectLst/>
                <a:latin typeface="Slack-Lato"/>
              </a:rPr>
              <a:t>- PM10: Coarse particles, 10 microns or less in diameter that can irritate your eyes, nose, and throat. Dust from roads, farms, dry riverbeds, construction sites, and mines are types of PM10.</a:t>
            </a:r>
          </a:p>
          <a:p>
            <a:r>
              <a:rPr lang="en-US" b="0" i="0" dirty="0">
                <a:solidFill>
                  <a:srgbClr val="1D1C1D"/>
                </a:solidFill>
                <a:effectLst/>
                <a:latin typeface="Slack-Lato"/>
              </a:rPr>
              <a:t>- PM2.5: Fine particles, 2.5 microns or less in diameter, are more dangerous because they can get into the deep parts of your lungs — or even into your blood.</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1567814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latin typeface="Slack-Lato"/>
              </a:rPr>
              <a:t>Bradley:</a:t>
            </a:r>
          </a:p>
          <a:p>
            <a:endParaRPr lang="en-US" b="0" i="0" dirty="0">
              <a:solidFill>
                <a:srgbClr val="1D1C1D"/>
              </a:solidFill>
              <a:effectLst/>
              <a:latin typeface="Slack-Lato"/>
            </a:endParaRPr>
          </a:p>
          <a:p>
            <a:r>
              <a:rPr lang="en-US" b="0" i="0" dirty="0">
                <a:solidFill>
                  <a:srgbClr val="1D1C1D"/>
                </a:solidFill>
                <a:effectLst/>
                <a:latin typeface="Slack-Lato"/>
              </a:rPr>
              <a:t>This question of correlation was tested through a quantitative method of inquiry. The air quality data was gathered from the World Health Organization's Ambient Air Quality Database, compiling annual mean concentrations of PM2.5, PM10, and NO2 for 600 settlements in over 100 countries. While some countries reported numbers as far back as 2000, most of the data collected was from the period between 2011 and 2019. The population and prevalence of depressive disorders data was collected from the Institute for Health Metrics and Evaluation's Global Burden of Disease Study 2019. The GBD study utilized compiled data from 204 countries, territories and selected subnational locations.</a:t>
            </a:r>
          </a:p>
          <a:p>
            <a:endParaRPr lang="en-US" b="0" i="0" dirty="0">
              <a:solidFill>
                <a:srgbClr val="1D1C1D"/>
              </a:solidFill>
              <a:effectLst/>
              <a:latin typeface="Slack-Lato"/>
            </a:endParaRPr>
          </a:p>
          <a:p>
            <a:pPr algn="l"/>
            <a:r>
              <a:rPr lang="en-US" b="0" i="0" dirty="0">
                <a:solidFill>
                  <a:srgbClr val="1D1C1D"/>
                </a:solidFill>
                <a:effectLst/>
                <a:latin typeface="Slack-Lato"/>
              </a:rPr>
              <a:t>The analysis was performed using both descriptive and inferential statistics. Data sets collected were examined for normal distribution, and any outliers were eliminated. The final analysis was conducted with a series of 10 countries over a period of 10 years, from 2010-2019.</a:t>
            </a:r>
          </a:p>
          <a:p>
            <a:br>
              <a:rPr lang="en-US" b="0" i="0" dirty="0">
                <a:solidFill>
                  <a:srgbClr val="1D1C1D"/>
                </a:solidFill>
                <a:effectLst/>
                <a:latin typeface="Slack-Lato"/>
              </a:rPr>
            </a:br>
            <a:br>
              <a:rPr lang="en-US" dirty="0"/>
            </a:br>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16</a:t>
            </a:fld>
            <a:endParaRPr lang="en-US"/>
          </a:p>
        </p:txBody>
      </p:sp>
    </p:spTree>
    <p:extLst>
      <p:ext uri="{BB962C8B-B14F-4D97-AF65-F5344CB8AC3E}">
        <p14:creationId xmlns:p14="http://schemas.microsoft.com/office/powerpoint/2010/main" val="3076393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latin typeface="Slack-Lato"/>
              </a:rPr>
              <a:t>Bradley:</a:t>
            </a:r>
          </a:p>
          <a:p>
            <a:endParaRPr lang="en-US" b="0" i="0" dirty="0">
              <a:solidFill>
                <a:srgbClr val="1D1C1D"/>
              </a:solidFill>
              <a:effectLst/>
              <a:latin typeface="Slack-Lato"/>
            </a:endParaRPr>
          </a:p>
          <a:p>
            <a:r>
              <a:rPr lang="en-US" b="0" i="0" dirty="0">
                <a:solidFill>
                  <a:srgbClr val="1D1C1D"/>
                </a:solidFill>
                <a:effectLst/>
                <a:latin typeface="Slack-Lato"/>
              </a:rPr>
              <a:t>Data included the concentration of PM2.5, PM10, and NO2, measured in the micrograms (one-millionth of a gram) per cubic meter. The skewness of that data was as follows: PM2.5 = 1.23, PM10 = 0.91, and NO2 = 0.67. The data for prevalence of depressive mental disorders per country per year was measured as the number of cases reported in the location's population, and percent prevalence was calculated. The skewness was as follows: Number of Cases: 1.76, and Percent Prevalence: -0.34.</a:t>
            </a:r>
            <a:br>
              <a:rPr lang="en-US" dirty="0"/>
            </a:br>
            <a:endParaRPr lang="en-US" dirty="0"/>
          </a:p>
          <a:p>
            <a:r>
              <a:rPr lang="en-US" b="0" i="0" dirty="0">
                <a:solidFill>
                  <a:srgbClr val="1D1C1D"/>
                </a:solidFill>
                <a:effectLst/>
                <a:latin typeface="Slack-Lato"/>
              </a:rPr>
              <a:t>The countries with the highest concentration of air pollution were Mongolia, China and Bangladesh. The countries with the lowest concentration of air pollution were Estonia, Finland, and Iceland.</a:t>
            </a:r>
          </a:p>
          <a:p>
            <a:endParaRPr lang="en-US" b="0" i="0" dirty="0">
              <a:solidFill>
                <a:srgbClr val="1D1C1D"/>
              </a:solidFill>
              <a:effectLst/>
              <a:latin typeface="Slack-Lato"/>
            </a:endParaRPr>
          </a:p>
          <a:p>
            <a:r>
              <a:rPr lang="en-US" b="0" i="0" dirty="0">
                <a:solidFill>
                  <a:srgbClr val="1D1C1D"/>
                </a:solidFill>
                <a:effectLst/>
                <a:latin typeface="Slack-Lato"/>
              </a:rPr>
              <a:t>As PM2.5 is considered the most dangerous particle in terms of detrimental health effects, this element was focused on for the purposes of considering correlation between depressive disorders and air pollution. The scatter plot for the data indicated that the correlation coefficient between the elements of air pollution and depressive disorders was -0.26, meaning  there's a slight tendency for one variable to decrease when the other increases, but this relationship is not very strong. Within the dataset at hand, the results are at best inconclusive - a more detailed study of country-specific locations would be recommended.</a:t>
            </a:r>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17</a:t>
            </a:fld>
            <a:endParaRPr lang="en-US"/>
          </a:p>
        </p:txBody>
      </p:sp>
    </p:spTree>
    <p:extLst>
      <p:ext uri="{BB962C8B-B14F-4D97-AF65-F5344CB8AC3E}">
        <p14:creationId xmlns:p14="http://schemas.microsoft.com/office/powerpoint/2010/main" val="3372326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Fatema:</a:t>
            </a:r>
          </a:p>
          <a:p>
            <a:endParaRPr lang="en-US" dirty="0"/>
          </a:p>
          <a:p>
            <a:r>
              <a:rPr lang="en-US" dirty="0"/>
              <a:t>For our last statement, we hypothesized that air pollution is positively correlated to respiratory deaths. Our question for you is: Which pollutant is most significantly correlated with respiratory deaths?</a:t>
            </a:r>
          </a:p>
        </p:txBody>
      </p:sp>
      <p:sp>
        <p:nvSpPr>
          <p:cNvPr id="4" name="Slide Number Placeholder 3"/>
          <p:cNvSpPr>
            <a:spLocks noGrp="1"/>
          </p:cNvSpPr>
          <p:nvPr>
            <p:ph type="sldNum" sz="quarter" idx="5"/>
          </p:nvPr>
        </p:nvSpPr>
        <p:spPr/>
        <p:txBody>
          <a:bodyPr/>
          <a:lstStyle/>
          <a:p>
            <a:fld id="{55247812-3409-784D-BAE7-ABE53735D59F}" type="slidenum">
              <a:rPr lang="en-US" smtClean="0"/>
              <a:t>18</a:t>
            </a:fld>
            <a:endParaRPr lang="en-US"/>
          </a:p>
        </p:txBody>
      </p:sp>
    </p:spTree>
    <p:extLst>
      <p:ext uri="{BB962C8B-B14F-4D97-AF65-F5344CB8AC3E}">
        <p14:creationId xmlns:p14="http://schemas.microsoft.com/office/powerpoint/2010/main" val="718990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Fatema:</a:t>
            </a:r>
          </a:p>
          <a:p>
            <a:endParaRPr lang="en-US" dirty="0"/>
          </a:p>
          <a:p>
            <a:r>
              <a:rPr lang="en-US" b="0" i="0" dirty="0">
                <a:solidFill>
                  <a:srgbClr val="1D1C1D"/>
                </a:solidFill>
                <a:effectLst/>
                <a:latin typeface="Slack-Lato"/>
              </a:rPr>
              <a:t>To examine the relationship between </a:t>
            </a:r>
            <a:r>
              <a:rPr lang="en-US" b="0" i="0" dirty="0" err="1">
                <a:solidFill>
                  <a:srgbClr val="1D1C1D"/>
                </a:solidFill>
                <a:effectLst/>
                <a:latin typeface="Slack-Lato"/>
              </a:rPr>
              <a:t>sulphur</a:t>
            </a:r>
            <a:r>
              <a:rPr lang="en-US" b="0" i="0" dirty="0">
                <a:solidFill>
                  <a:srgbClr val="1D1C1D"/>
                </a:solidFill>
                <a:effectLst/>
                <a:latin typeface="Slack-Lato"/>
              </a:rPr>
              <a:t> dioxide, nitrogen oxide, carbon monoxide, ammonia, and the incidence of deaths from lower respiratory infections and chronic respiratory diseases, we </a:t>
            </a:r>
            <a:r>
              <a:rPr lang="en-US" b="0" i="0" dirty="0" err="1">
                <a:solidFill>
                  <a:srgbClr val="1D1C1D"/>
                </a:solidFill>
                <a:effectLst/>
                <a:latin typeface="Slack-Lato"/>
              </a:rPr>
              <a:t>analysed</a:t>
            </a:r>
            <a:r>
              <a:rPr lang="en-US" b="0" i="0" dirty="0">
                <a:solidFill>
                  <a:srgbClr val="1D1C1D"/>
                </a:solidFill>
                <a:effectLst/>
                <a:latin typeface="Slack-Lato"/>
              </a:rPr>
              <a:t> air pollution data from each country and compared it to the respective respiratory mortality rates.</a:t>
            </a:r>
            <a:br>
              <a:rPr lang="en-US" dirty="0"/>
            </a:br>
            <a:endParaRPr lang="en-US" dirty="0"/>
          </a:p>
          <a:p>
            <a:r>
              <a:rPr lang="en-US" b="0" i="0" dirty="0">
                <a:solidFill>
                  <a:srgbClr val="1D1C1D"/>
                </a:solidFill>
                <a:effectLst/>
                <a:latin typeface="Slack-Lato"/>
              </a:rPr>
              <a:t>Our findings indicate a positive correlation between both respiratory outcomes and each air pollutant. The average correlation coefficient across all four pollutants for chronic respiratory deaths over a six-year period was 0.902, and for lower respiratory infections, it was 0.670, underscoring the significant association between air pollution and respiratory health.</a:t>
            </a:r>
          </a:p>
          <a:p>
            <a:br>
              <a:rPr lang="en-US" dirty="0"/>
            </a:br>
            <a:r>
              <a:rPr lang="en-US" b="0" i="0" dirty="0">
                <a:solidFill>
                  <a:srgbClr val="1D1C1D"/>
                </a:solidFill>
                <a:effectLst/>
                <a:latin typeface="Slack-Lato"/>
              </a:rPr>
              <a:t>Particularly noteworthy is the discovery that among these pollutants, ammonia exhibits a notably higher correlation coefficient with lower respiratory deaths compared to the other three pollutants. In fact, the average correlation coefficient for ammonia over the six-year period is 0.822, while the average for the other three pollutants combined is 0.646. Showing that ammonia has a significantly higher impact on our respiratory health.</a:t>
            </a:r>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19</a:t>
            </a:fld>
            <a:endParaRPr lang="en-US"/>
          </a:p>
        </p:txBody>
      </p:sp>
    </p:spTree>
    <p:extLst>
      <p:ext uri="{BB962C8B-B14F-4D97-AF65-F5344CB8AC3E}">
        <p14:creationId xmlns:p14="http://schemas.microsoft.com/office/powerpoint/2010/main" val="1776187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 5's project was created by Wendy Ware, Bradley </a:t>
            </a:r>
            <a:r>
              <a:rPr lang="en-US" dirty="0" err="1"/>
              <a:t>Cuthoys</a:t>
            </a:r>
            <a:r>
              <a:rPr lang="en-US" dirty="0"/>
              <a:t>, Fatima </a:t>
            </a:r>
            <a:r>
              <a:rPr lang="en-US" dirty="0" err="1"/>
              <a:t>Girnay</a:t>
            </a:r>
            <a:r>
              <a:rPr lang="en-US" dirty="0"/>
              <a:t>, and Alvin Giang. </a:t>
            </a:r>
          </a:p>
          <a:p>
            <a:endParaRPr lang="en-US" dirty="0"/>
          </a:p>
          <a:p>
            <a:r>
              <a:rPr lang="en-US" dirty="0"/>
              <a:t>In this presentation we will be ‘Clearing the Air’ and unveiling insights on pollution and its impact on health and wellbeing.</a:t>
            </a:r>
          </a:p>
        </p:txBody>
      </p:sp>
      <p:sp>
        <p:nvSpPr>
          <p:cNvPr id="4" name="Slide Number Placeholder 3"/>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3484694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D1C1D"/>
                </a:solidFill>
                <a:effectLst/>
                <a:latin typeface="Slack-Lato"/>
              </a:rPr>
              <a:t>In conclusion</a:t>
            </a:r>
            <a:r>
              <a:rPr lang="en-US" b="0" i="0" dirty="0">
                <a:solidFill>
                  <a:srgbClr val="1D1C1D"/>
                </a:solidFill>
                <a:effectLst/>
                <a:latin typeface="Slack-Lato"/>
              </a:rPr>
              <a:t>, while our study reveals varying degree of correlation between air pollution, population density, mental health disorders and respiratory outcomes it emphasized the urgent need for targeted research and intervention to mitigate the adverse effects of pollution on huma health, particularly respiratory health and to address the nuanced relationships between pollution, population dynamics, and mental health wellbeing.</a:t>
            </a:r>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20</a:t>
            </a:fld>
            <a:endParaRPr lang="en-US"/>
          </a:p>
        </p:txBody>
      </p:sp>
    </p:spTree>
    <p:extLst>
      <p:ext uri="{BB962C8B-B14F-4D97-AF65-F5344CB8AC3E}">
        <p14:creationId xmlns:p14="http://schemas.microsoft.com/office/powerpoint/2010/main" val="1268693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latin typeface="Slack-Lato"/>
              </a:rPr>
              <a:t>In conclusion, </a:t>
            </a:r>
            <a:r>
              <a:rPr lang="en-US" b="1" i="0" dirty="0">
                <a:solidFill>
                  <a:srgbClr val="1D1C1D"/>
                </a:solidFill>
                <a:effectLst/>
                <a:latin typeface="Slack-Lato"/>
              </a:rPr>
              <a:t>while our study reveals varying degrees of correlation between air pollution, population density, mental health disorders and respiratory outcomes it </a:t>
            </a:r>
            <a:r>
              <a:rPr lang="en-US" b="1" i="0" dirty="0" err="1">
                <a:solidFill>
                  <a:srgbClr val="1D1C1D"/>
                </a:solidFill>
                <a:effectLst/>
                <a:latin typeface="Slack-Lato"/>
              </a:rPr>
              <a:t>emphasised</a:t>
            </a:r>
            <a:r>
              <a:rPr lang="en-US" b="1" i="0" dirty="0">
                <a:solidFill>
                  <a:srgbClr val="1D1C1D"/>
                </a:solidFill>
                <a:effectLst/>
                <a:latin typeface="Slack-Lato"/>
              </a:rPr>
              <a:t> the urgent need for targeted research and intervention to mitigate the adverse effects of pollution on human health</a:t>
            </a:r>
            <a:r>
              <a:rPr lang="en-US" b="0" i="0" dirty="0">
                <a:solidFill>
                  <a:srgbClr val="1D1C1D"/>
                </a:solidFill>
                <a:effectLst/>
                <a:latin typeface="Slack-Lato"/>
              </a:rPr>
              <a:t>, particularly respiratory health and to address the nuanced relationships between pollution, population dynamics, and mental health wellbeing.</a:t>
            </a:r>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21</a:t>
            </a:fld>
            <a:endParaRPr lang="en-US"/>
          </a:p>
        </p:txBody>
      </p:sp>
    </p:spTree>
    <p:extLst>
      <p:ext uri="{BB962C8B-B14F-4D97-AF65-F5344CB8AC3E}">
        <p14:creationId xmlns:p14="http://schemas.microsoft.com/office/powerpoint/2010/main" val="3687318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In conclusion, while our study reveals varying degrees of correlation between air pollution, population density, mental health disorders and respiratory outcomes it </a:t>
            </a:r>
            <a:r>
              <a:rPr lang="en-US" b="0" i="0" dirty="0" err="1">
                <a:solidFill>
                  <a:srgbClr val="1D1C1D"/>
                </a:solidFill>
                <a:effectLst/>
                <a:latin typeface="Slack-Lato"/>
              </a:rPr>
              <a:t>emphasised</a:t>
            </a:r>
            <a:r>
              <a:rPr lang="en-US" b="0" i="0" dirty="0">
                <a:solidFill>
                  <a:srgbClr val="1D1C1D"/>
                </a:solidFill>
                <a:effectLst/>
                <a:latin typeface="Slack-Lato"/>
              </a:rPr>
              <a:t> the urgent need for targeted research and intervention to mitigate the adverse effects of pollution on human health, </a:t>
            </a:r>
            <a:r>
              <a:rPr lang="en-US" b="1" i="0" dirty="0">
                <a:solidFill>
                  <a:srgbClr val="1D1C1D"/>
                </a:solidFill>
                <a:effectLst/>
                <a:latin typeface="Slack-Lato"/>
              </a:rPr>
              <a:t>particularly respiratory health and to address the nuanced relationships between pollution, population dynamics, and mental health wellbeing.</a:t>
            </a:r>
            <a:endParaRPr lang="en-US" b="1" dirty="0"/>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22</a:t>
            </a:fld>
            <a:endParaRPr lang="en-US"/>
          </a:p>
        </p:txBody>
      </p:sp>
    </p:spTree>
    <p:extLst>
      <p:ext uri="{BB962C8B-B14F-4D97-AF65-F5344CB8AC3E}">
        <p14:creationId xmlns:p14="http://schemas.microsoft.com/office/powerpoint/2010/main" val="87912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23</a:t>
            </a:fld>
            <a:endParaRPr lang="en-US"/>
          </a:p>
        </p:txBody>
      </p:sp>
    </p:spTree>
    <p:extLst>
      <p:ext uri="{BB962C8B-B14F-4D97-AF65-F5344CB8AC3E}">
        <p14:creationId xmlns:p14="http://schemas.microsoft.com/office/powerpoint/2010/main" val="3454848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Bradley:</a:t>
            </a:r>
          </a:p>
          <a:p>
            <a:endParaRPr lang="en-US" dirty="0"/>
          </a:p>
          <a:p>
            <a:r>
              <a:rPr lang="en-US" dirty="0"/>
              <a:t>Drawing data from a wide range of sources, we each chose a more specific hypothesis related to air pollution that was important and exciting to us. Our sources included everything from </a:t>
            </a:r>
            <a:r>
              <a:rPr lang="en-US" dirty="0" err="1"/>
              <a:t>OpenWeatherMap</a:t>
            </a:r>
            <a:r>
              <a:rPr lang="en-US" dirty="0"/>
              <a:t> Air Pollution API to the World Health Organization's Global Air Quality Database. </a:t>
            </a:r>
          </a:p>
          <a:p>
            <a:endParaRPr lang="en-US" dirty="0"/>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974492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Bradley: </a:t>
            </a:r>
          </a:p>
          <a:p>
            <a:endParaRPr lang="en-US" dirty="0"/>
          </a:p>
          <a:p>
            <a:r>
              <a:rPr lang="en-US" dirty="0"/>
              <a:t>For the duration of the project, we followed the analytical process displayed on the screen now; we defined our hypotheses, collated and cleaned our data, performed exploratory analyses, interpreted our findings and drew conclusions, and finally held a group meeting for the purposes of review and feedback.</a:t>
            </a:r>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146769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Bradley:</a:t>
            </a:r>
          </a:p>
          <a:p>
            <a:endParaRPr lang="en-US" dirty="0"/>
          </a:p>
          <a:p>
            <a:r>
              <a:rPr lang="en-US" dirty="0"/>
              <a:t>During our presentation, you will see the symbol for the </a:t>
            </a:r>
            <a:r>
              <a:rPr lang="en-US" dirty="0" err="1"/>
              <a:t>greek</a:t>
            </a:r>
            <a:r>
              <a:rPr lang="en-US" dirty="0"/>
              <a:t> letter mu, followed by a slash m3. </a:t>
            </a:r>
            <a:r>
              <a:rPr lang="en-US" dirty="0" err="1"/>
              <a:t>Mu,or</a:t>
            </a:r>
            <a:r>
              <a:rPr lang="en-US" dirty="0"/>
              <a:t> "Micro" is a prefix in the metric system meaning 10 to the -6 power: 1 millionth of a gram. This is how the various elements of air pollutants are measured. In general, the higher the micrograms per cubic meter, the more detrimental the effects on humans will be. </a:t>
            </a:r>
          </a:p>
          <a:p>
            <a:endParaRPr lang="en-US" dirty="0"/>
          </a:p>
          <a:p>
            <a:r>
              <a:rPr lang="en-US" dirty="0"/>
              <a:t>Special thank you to our team captain Wendy Ware for doing a phenomenal job in organizing our team and keeping us on track to complete this project. Please enjoy the presentation.</a:t>
            </a:r>
          </a:p>
          <a:p>
            <a:endParaRPr lang="en-US" dirty="0"/>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1445730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Alvin:</a:t>
            </a:r>
          </a:p>
          <a:p>
            <a:endParaRPr lang="en-US" dirty="0"/>
          </a:p>
          <a:p>
            <a:r>
              <a:rPr lang="en-US" b="0" i="0" dirty="0">
                <a:solidFill>
                  <a:srgbClr val="1D1C1D"/>
                </a:solidFill>
                <a:effectLst/>
                <a:latin typeface="Slack-Lato"/>
              </a:rPr>
              <a:t>Good evening, everyone, now we are going to play a fun game. In this game, we are giving you 5 hypotheses or statements about air pollution, and you are going to guess if that hypothesis is true or false.</a:t>
            </a:r>
            <a:endParaRPr lang="en-US" dirty="0"/>
          </a:p>
          <a:p>
            <a:endParaRPr lang="en-US" dirty="0"/>
          </a:p>
          <a:p>
            <a:r>
              <a:rPr lang="en-US" dirty="0"/>
              <a:t>So, get your phone’s ready – let’s have some fun!</a:t>
            </a:r>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1334822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Alvin: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first statement is </a:t>
            </a:r>
            <a:r>
              <a:rPr lang="en-US" b="0" dirty="0"/>
              <a:t>‘</a:t>
            </a:r>
            <a:r>
              <a:rPr lang="en-US" sz="1200" b="0" dirty="0">
                <a:solidFill>
                  <a:srgbClr val="5B5B5B"/>
                </a:solidFill>
              </a:rPr>
              <a:t>The greater the population size, the higher the recorded pollution in a town or city.’ On your mobiles, select whether you think this statement is true or false.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3860613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Alvin: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D0D0D"/>
                </a:solidFill>
                <a:effectLst/>
                <a:latin typeface="Söhne"/>
              </a:rPr>
              <a:t>Global Pollution Map</a:t>
            </a:r>
            <a:r>
              <a:rPr lang="en-US" b="0" i="0" dirty="0">
                <a:solidFill>
                  <a:srgbClr val="0D0D0D"/>
                </a:solidFill>
                <a:effectLst/>
                <a:latin typeface="Söhne"/>
              </a:rPr>
              <a:t>: This map shows higher concentrations of pollution (represented by warmer </a:t>
            </a:r>
            <a:r>
              <a:rPr lang="en-US" b="0" i="0" dirty="0" err="1">
                <a:solidFill>
                  <a:srgbClr val="0D0D0D"/>
                </a:solidFill>
                <a:effectLst/>
                <a:latin typeface="Söhne"/>
              </a:rPr>
              <a:t>colours</a:t>
            </a:r>
            <a:r>
              <a:rPr lang="en-US" b="0" i="0" dirty="0">
                <a:solidFill>
                  <a:srgbClr val="0D0D0D"/>
                </a:solidFill>
                <a:effectLst/>
                <a:latin typeface="Söhne"/>
              </a:rPr>
              <a:t>) corresponding with larger population areas (denoted by bubble size). This visual correlation supports the hypothesis that more populous areas tend to have higher pollution levels.</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1469393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Alvin:</a:t>
            </a:r>
            <a:endParaRPr lang="en-US" b="1" i="0" dirty="0">
              <a:solidFill>
                <a:srgbClr val="0D0D0D"/>
              </a:solidFill>
              <a:effectLst/>
              <a:latin typeface="Söhne"/>
            </a:endParaRPr>
          </a:p>
          <a:p>
            <a:endParaRPr lang="en-US" b="1" i="0" dirty="0">
              <a:solidFill>
                <a:srgbClr val="0D0D0D"/>
              </a:solidFill>
              <a:effectLst/>
              <a:latin typeface="Söhne"/>
            </a:endParaRPr>
          </a:p>
          <a:p>
            <a:r>
              <a:rPr lang="en-US" b="1" i="0" dirty="0">
                <a:solidFill>
                  <a:srgbClr val="0D0D0D"/>
                </a:solidFill>
                <a:effectLst/>
                <a:latin typeface="Söhne"/>
              </a:rPr>
              <a:t>Spearman Correlation Coefficients: </a:t>
            </a:r>
            <a:r>
              <a:rPr lang="en-US" b="0" i="0" dirty="0">
                <a:solidFill>
                  <a:srgbClr val="0D0D0D"/>
                </a:solidFill>
                <a:effectLst/>
                <a:latin typeface="Söhne"/>
              </a:rPr>
              <a:t>The bar graph shows a negative correlation for ozone with population (</a:t>
            </a:r>
            <a:r>
              <a:rPr lang="en-US" b="0" i="0" dirty="0">
                <a:solidFill>
                  <a:srgbClr val="0D0D0D"/>
                </a:solidFill>
                <a:effectLst/>
                <a:latin typeface="KaTeX_Main"/>
              </a:rPr>
              <a:t>𝑟𝑠=−0.12</a:t>
            </a:r>
            <a:r>
              <a:rPr lang="en-US" b="0" i="0" dirty="0">
                <a:solidFill>
                  <a:srgbClr val="0D0D0D"/>
                </a:solidFill>
                <a:effectLst/>
                <a:latin typeface="Söhne"/>
              </a:rPr>
              <a:t>) and positive correlations for other pollutants. This suggests that except for ozone, higher population sizes generally correlate with increased pollution levels, supporting the hypothesis.</a:t>
            </a:r>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3682231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5/7/2024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2A9CC-1B8E-B89E-6F16-66F9C0016D73}"/>
              </a:ext>
            </a:extLst>
          </p:cNvPr>
          <p:cNvSpPr>
            <a:spLocks noGrp="1"/>
          </p:cNvSpPr>
          <p:nvPr>
            <p:ph type="dt" sz="half" idx="10"/>
          </p:nvPr>
        </p:nvSpPr>
        <p:spPr/>
        <p:txBody>
          <a:bodyPr/>
          <a:lstStyle/>
          <a:p>
            <a:fld id="{D6D8061D-18C3-4F4F-85EF-561633F58754}" type="datetimeFigureOut">
              <a:rPr lang="en-US" smtClean="0"/>
              <a:t>5/7/2024</a:t>
            </a:fld>
            <a:endParaRPr lang="en-US"/>
          </a:p>
        </p:txBody>
      </p:sp>
      <p:sp>
        <p:nvSpPr>
          <p:cNvPr id="3" name="Footer Placeholder 2">
            <a:extLst>
              <a:ext uri="{FF2B5EF4-FFF2-40B4-BE49-F238E27FC236}">
                <a16:creationId xmlns:a16="http://schemas.microsoft.com/office/drawing/2014/main" id="{9EB0CD03-A5E3-0590-EF4E-979ACC4436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D62F1B-B35D-295C-B8BE-D9918F2BB4D3}"/>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15874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1467F838-8931-4B06-B7CA-DC6CCAFC4103}"/>
              </a:ext>
            </a:extLst>
          </p:cNvPr>
          <p:cNvGraphicFramePr>
            <a:graphicFrameLocks noChangeAspect="1"/>
          </p:cNvGraphicFramePr>
          <p:nvPr userDrawn="1">
            <p:custDataLst>
              <p:tags r:id="rId15"/>
            </p:custDataLst>
            <p:extLst>
              <p:ext uri="{D42A27DB-BD31-4B8C-83A1-F6EECF244321}">
                <p14:modId xmlns:p14="http://schemas.microsoft.com/office/powerpoint/2010/main" val="16192802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92" imgH="392" progId="TCLayout.ActiveDocument.1">
                  <p:embed/>
                </p:oleObj>
              </mc:Choice>
              <mc:Fallback>
                <p:oleObj name="think-cell Slide" r:id="rId16" imgW="392" imgH="392"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5/7/2024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
        <p:nvSpPr>
          <p:cNvPr id="10" name="TextBox 9">
            <a:extLst>
              <a:ext uri="{FF2B5EF4-FFF2-40B4-BE49-F238E27FC236}">
                <a16:creationId xmlns:a16="http://schemas.microsoft.com/office/drawing/2014/main" id="{63127C26-0E7F-F002-0EA2-D593DCB9CE21}"/>
              </a:ext>
            </a:extLst>
          </p:cNvPr>
          <p:cNvSpPr txBox="1"/>
          <p:nvPr userDrawn="1">
            <p:extLst>
              <p:ext uri="{1162E1C5-73C7-4A58-AE30-91384D911F3F}">
                <p184:classification xmlns:p184="http://schemas.microsoft.com/office/powerpoint/2018/4/main" val="hdr"/>
              </p:ext>
            </p:extLst>
          </p:nvPr>
        </p:nvSpPr>
        <p:spPr>
          <a:xfrm>
            <a:off x="11612563" y="63500"/>
            <a:ext cx="544512" cy="121920"/>
          </a:xfrm>
          <a:prstGeom prst="rect">
            <a:avLst/>
          </a:prstGeom>
        </p:spPr>
        <p:txBody>
          <a:bodyPr horzOverflow="overflow" lIns="0" tIns="0" rIns="0" bIns="0">
            <a:spAutoFit/>
          </a:bodyPr>
          <a:lstStyle/>
          <a:p>
            <a:pPr algn="l"/>
            <a:r>
              <a:rPr lang="en-US" sz="800">
                <a:solidFill>
                  <a:srgbClr val="000000"/>
                </a:solidFill>
                <a:latin typeface="Arial" panose="020B0604020202020204" pitchFamily="34" charset="0"/>
                <a:cs typeface="Arial" panose="020B0604020202020204" pitchFamily="34" charset="0"/>
              </a:rPr>
              <a:t>[OFFICIAL]</a:t>
            </a:r>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 id="2147483667" r:id="rId13"/>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5.xml"/><Relationship Id="rId7" Type="http://schemas.openxmlformats.org/officeDocument/2006/relationships/notesSlide" Target="../notesSlides/notesSlide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Layout" Target="../slideLayouts/slideLayout13.xml"/><Relationship Id="rId5" Type="http://schemas.openxmlformats.org/officeDocument/2006/relationships/tags" Target="../tags/tag7.xml"/><Relationship Id="rId4" Type="http://schemas.openxmlformats.org/officeDocument/2006/relationships/tags" Target="../tags/tag6.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2.xml"/><Relationship Id="rId7" Type="http://schemas.openxmlformats.org/officeDocument/2006/relationships/notesSlide" Target="../notesSlides/notesSlide10.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13.xml"/><Relationship Id="rId5" Type="http://schemas.openxmlformats.org/officeDocument/2006/relationships/tags" Target="../tags/tag24.xml"/><Relationship Id="rId4" Type="http://schemas.openxmlformats.org/officeDocument/2006/relationships/tags" Target="../tags/tag23.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5.png"/><Relationship Id="rId2" Type="http://schemas.openxmlformats.org/officeDocument/2006/relationships/slideLayout" Target="../slideLayouts/slideLayout5.xml"/><Relationship Id="rId1" Type="http://schemas.openxmlformats.org/officeDocument/2006/relationships/tags" Target="../tags/tag25.xml"/><Relationship Id="rId6" Type="http://schemas.openxmlformats.org/officeDocument/2006/relationships/image" Target="../media/image14.png"/><Relationship Id="rId5" Type="http://schemas.openxmlformats.org/officeDocument/2006/relationships/image" Target="../media/image1.emf"/><Relationship Id="rId4" Type="http://schemas.openxmlformats.org/officeDocument/2006/relationships/oleObject" Target="../embeddings/oleObject9.bin"/></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8.xml"/><Relationship Id="rId7" Type="http://schemas.openxmlformats.org/officeDocument/2006/relationships/notesSlide" Target="../notesSlides/notesSlide1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13.xml"/><Relationship Id="rId5" Type="http://schemas.openxmlformats.org/officeDocument/2006/relationships/tags" Target="../tags/tag30.xml"/><Relationship Id="rId4" Type="http://schemas.openxmlformats.org/officeDocument/2006/relationships/tags" Target="../tags/tag29.xml"/><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16.png"/><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8.png"/><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image" Target="../media/image17.png"/><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5.xml"/><Relationship Id="rId7" Type="http://schemas.openxmlformats.org/officeDocument/2006/relationships/notesSlide" Target="../notesSlides/notesSlide1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slideLayout" Target="../slideLayouts/slideLayout13.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38.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39.x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2.xml"/><Relationship Id="rId7" Type="http://schemas.openxmlformats.org/officeDocument/2006/relationships/notesSlide" Target="../notesSlides/notesSlide18.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slideLayout" Target="../slideLayouts/slideLayout13.xml"/><Relationship Id="rId5" Type="http://schemas.openxmlformats.org/officeDocument/2006/relationships/tags" Target="../tags/tag44.xml"/><Relationship Id="rId4" Type="http://schemas.openxmlformats.org/officeDocument/2006/relationships/tags" Target="../tags/tag43.xml"/><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9.xml"/><Relationship Id="rId7" Type="http://schemas.openxmlformats.org/officeDocument/2006/relationships/image" Target="../media/image23.png"/><Relationship Id="rId2" Type="http://schemas.openxmlformats.org/officeDocument/2006/relationships/slideLayout" Target="../slideLayouts/slideLayout5.xml"/><Relationship Id="rId1" Type="http://schemas.openxmlformats.org/officeDocument/2006/relationships/tags" Target="../tags/tag45.xml"/><Relationship Id="rId6" Type="http://schemas.openxmlformats.org/officeDocument/2006/relationships/image" Target="../media/image22.png"/><Relationship Id="rId5" Type="http://schemas.openxmlformats.org/officeDocument/2006/relationships/image" Target="../media/image1.emf"/><Relationship Id="rId10" Type="http://schemas.openxmlformats.org/officeDocument/2006/relationships/image" Target="../media/image26.png"/><Relationship Id="rId4" Type="http://schemas.openxmlformats.org/officeDocument/2006/relationships/oleObject" Target="../embeddings/oleObject14.bin"/><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6.x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7.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8.xml"/><Relationship Id="rId5" Type="http://schemas.openxmlformats.org/officeDocument/2006/relationships/image" Target="../media/image1.emf"/><Relationship Id="rId4" Type="http://schemas.openxmlformats.org/officeDocument/2006/relationships/oleObject" Target="../embeddings/oleObject17.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microsoft.com/office/2007/relationships/hdphoto" Target="../media/hdphoto1.wdp"/><Relationship Id="rId2" Type="http://schemas.openxmlformats.org/officeDocument/2006/relationships/slideLayout" Target="../slideLayouts/slideLayout1.xml"/><Relationship Id="rId1" Type="http://schemas.openxmlformats.org/officeDocument/2006/relationships/tags" Target="../tags/tag49.xml"/><Relationship Id="rId6" Type="http://schemas.openxmlformats.org/officeDocument/2006/relationships/image" Target="../media/image27.png"/><Relationship Id="rId5" Type="http://schemas.openxmlformats.org/officeDocument/2006/relationships/image" Target="../media/image1.emf"/><Relationship Id="rId4" Type="http://schemas.openxmlformats.org/officeDocument/2006/relationships/oleObject" Target="../embeddings/oleObject18.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10.x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6.svg"/><Relationship Id="rId2" Type="http://schemas.openxmlformats.org/officeDocument/2006/relationships/slideLayout" Target="../slideLayouts/slideLayout13.xml"/><Relationship Id="rId1" Type="http://schemas.openxmlformats.org/officeDocument/2006/relationships/tags" Target="../tags/tag11.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5.xml"/><Relationship Id="rId7" Type="http://schemas.openxmlformats.org/officeDocument/2006/relationships/notesSlide" Target="../notesSlides/notesSlide7.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13.xml"/><Relationship Id="rId5" Type="http://schemas.openxmlformats.org/officeDocument/2006/relationships/tags" Target="../tags/tag17.xml"/><Relationship Id="rId4" Type="http://schemas.openxmlformats.org/officeDocument/2006/relationships/tags" Target="../tags/tag16.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tags" Target="../tags/tag18.x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7.bin"/></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9.xml"/><Relationship Id="rId7" Type="http://schemas.openxmlformats.org/officeDocument/2006/relationships/image" Target="../media/image12.png"/><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01CA58-0A19-F8C3-AE21-7D78BA9FA6A4}"/>
              </a:ext>
            </a:extLst>
          </p:cNvPr>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3A260C1E-6BAB-A5EC-EC0A-CF27E642C907}"/>
              </a:ext>
            </a:extLst>
          </p:cNvPr>
          <p:cNvPicPr>
            <a:picLocks/>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AC9CEFF2-DA98-87F5-EE25-A2A0FD61A9E9}"/>
              </a:ext>
            </a:extLst>
          </p:cNvPr>
          <p:cNvSpPr/>
          <p:nvPr>
            <p:custDataLst>
              <p:tags r:id="rId4"/>
            </p:custDataLst>
          </p:nvPr>
        </p:nvSpPr>
        <p:spPr>
          <a:xfrm>
            <a:off x="3200400" y="2571750"/>
            <a:ext cx="8483600" cy="1714500"/>
          </a:xfrm>
          <a:prstGeom prst="rect">
            <a:avLst/>
          </a:prstGeom>
          <a:noFill/>
          <a:ln w="1905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a-DK" sz="3600" b="1">
                <a:solidFill>
                  <a:srgbClr val="5B5B5B"/>
                </a:solidFill>
              </a:rPr>
              <a:t>Join at slido.com</a:t>
            </a:r>
            <a:br>
              <a:rPr lang="da-DK" sz="3600" b="1">
                <a:solidFill>
                  <a:srgbClr val="5B5B5B"/>
                </a:solidFill>
              </a:rPr>
            </a:br>
            <a:r>
              <a:rPr lang="da-DK" sz="3600" b="1">
                <a:solidFill>
                  <a:srgbClr val="5B5B5B"/>
                </a:solidFill>
              </a:rPr>
              <a:t>#3436682</a:t>
            </a:r>
            <a:endParaRPr lang="en-US" sz="3600" b="1">
              <a:solidFill>
                <a:srgbClr val="5B5B5B"/>
              </a:solidFill>
            </a:endParaRPr>
          </a:p>
        </p:txBody>
      </p:sp>
      <p:sp>
        <p:nvSpPr>
          <p:cNvPr id="7" name="Rectangle 6">
            <a:extLst>
              <a:ext uri="{FF2B5EF4-FFF2-40B4-BE49-F238E27FC236}">
                <a16:creationId xmlns:a16="http://schemas.microsoft.com/office/drawing/2014/main" id="{05398E94-5DF3-3F6B-8E69-52E9DDECFD25}"/>
              </a:ext>
            </a:extLst>
          </p:cNvPr>
          <p:cNvSpPr/>
          <p:nvPr>
            <p:custDataLst>
              <p:tags r:id="rId5"/>
            </p:custDataLst>
          </p:nvPr>
        </p:nvSpPr>
        <p:spPr>
          <a:xfrm>
            <a:off x="3200400" y="6096000"/>
            <a:ext cx="8737600" cy="510125"/>
          </a:xfrm>
          <a:prstGeom prst="rect">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joining instructions on this slide.</a:t>
            </a:r>
          </a:p>
        </p:txBody>
      </p:sp>
    </p:spTree>
    <p:custDataLst>
      <p:tags r:id="rId1"/>
    </p:custDataLst>
    <p:extLst>
      <p:ext uri="{BB962C8B-B14F-4D97-AF65-F5344CB8AC3E}">
        <p14:creationId xmlns:p14="http://schemas.microsoft.com/office/powerpoint/2010/main" val="3947361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8CA7BF-D0F9-BDF5-45CB-66320929447B}"/>
              </a:ext>
            </a:extLst>
          </p:cNvPr>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0632D56B-D0FC-C29A-188C-9832CE2EFC4B}"/>
              </a:ext>
            </a:extLst>
          </p:cNvPr>
          <p:cNvPicPr>
            <a:picLocks/>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74BEEFD7-E1CD-B057-4B5D-CFBE726CC380}"/>
              </a:ext>
            </a:extLst>
          </p:cNvPr>
          <p:cNvSpPr/>
          <p:nvPr>
            <p:custDataLst>
              <p:tags r:id="rId4"/>
            </p:custDataLst>
          </p:nvPr>
        </p:nvSpPr>
        <p:spPr>
          <a:xfrm>
            <a:off x="3200400" y="2571750"/>
            <a:ext cx="8483600" cy="1714500"/>
          </a:xfrm>
          <a:prstGeom prst="rect">
            <a:avLst/>
          </a:prstGeom>
          <a:noFill/>
          <a:ln w="1905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rgbClr val="5B5B5B"/>
                </a:solidFill>
              </a:rPr>
              <a:t>Higher population densities are associated with higher air pollution levels in Australian towns and cities.</a:t>
            </a:r>
          </a:p>
        </p:txBody>
      </p:sp>
      <p:sp>
        <p:nvSpPr>
          <p:cNvPr id="7" name="Rectangle 6">
            <a:extLst>
              <a:ext uri="{FF2B5EF4-FFF2-40B4-BE49-F238E27FC236}">
                <a16:creationId xmlns:a16="http://schemas.microsoft.com/office/drawing/2014/main" id="{AC5DCFC9-187E-6544-EB4C-634D5900A3F5}"/>
              </a:ext>
            </a:extLst>
          </p:cNvPr>
          <p:cNvSpPr/>
          <p:nvPr>
            <p:custDataLst>
              <p:tags r:id="rId5"/>
            </p:custDataLst>
          </p:nvPr>
        </p:nvSpPr>
        <p:spPr>
          <a:xfrm>
            <a:off x="3200400" y="6096000"/>
            <a:ext cx="8737600" cy="510125"/>
          </a:xfrm>
          <a:prstGeom prst="rect">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686951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925DB8C-A874-3597-BD3A-AF23B2C6690A}"/>
              </a:ext>
            </a:extLst>
          </p:cNvPr>
          <p:cNvGraphicFramePr>
            <a:graphicFrameLocks noChangeAspect="1"/>
          </p:cNvGraphicFramePr>
          <p:nvPr>
            <p:custDataLst>
              <p:tags r:id="rId1"/>
            </p:custDataLst>
            <p:extLst>
              <p:ext uri="{D42A27DB-BD31-4B8C-83A1-F6EECF244321}">
                <p14:modId xmlns:p14="http://schemas.microsoft.com/office/powerpoint/2010/main" val="23406591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3" name="think-cell data - do not delete" hidden="1">
                        <a:extLst>
                          <a:ext uri="{FF2B5EF4-FFF2-40B4-BE49-F238E27FC236}">
                            <a16:creationId xmlns:a16="http://schemas.microsoft.com/office/drawing/2014/main" id="{0925DB8C-A874-3597-BD3A-AF23B2C669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Subtitle 11">
            <a:extLst>
              <a:ext uri="{FF2B5EF4-FFF2-40B4-BE49-F238E27FC236}">
                <a16:creationId xmlns:a16="http://schemas.microsoft.com/office/drawing/2014/main" id="{A336FEA9-C85A-3569-16F0-5ECBABBE0BEC}"/>
              </a:ext>
            </a:extLst>
          </p:cNvPr>
          <p:cNvSpPr>
            <a:spLocks noGrp="1"/>
          </p:cNvSpPr>
          <p:nvPr>
            <p:ph type="subTitle" idx="4294967295"/>
          </p:nvPr>
        </p:nvSpPr>
        <p:spPr>
          <a:xfrm>
            <a:off x="0" y="6174781"/>
            <a:ext cx="12192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rmAutofit/>
          </a:bodyPr>
          <a:lstStyle/>
          <a:p>
            <a:pPr marL="0" indent="0" algn="ctr">
              <a:buNone/>
            </a:pPr>
            <a:r>
              <a:rPr lang="en-US" sz="2400" cap="all" spc="300" dirty="0">
                <a:solidFill>
                  <a:schemeClr val="bg1"/>
                </a:solidFill>
              </a:rPr>
              <a:t>Q&amp;A - Population versus Pollution – Local (Australia)</a:t>
            </a:r>
          </a:p>
        </p:txBody>
      </p:sp>
      <p:pic>
        <p:nvPicPr>
          <p:cNvPr id="6" name="Picture 5" descr="A graph of numbers and a number of numbers&#10;&#10;Description automatically generated with medium confidence">
            <a:extLst>
              <a:ext uri="{FF2B5EF4-FFF2-40B4-BE49-F238E27FC236}">
                <a16:creationId xmlns:a16="http://schemas.microsoft.com/office/drawing/2014/main" id="{14DC4283-E67A-48B7-A137-B587385FB2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0376" y="489900"/>
            <a:ext cx="8903062" cy="5564414"/>
          </a:xfrm>
          <a:prstGeom prst="rect">
            <a:avLst/>
          </a:prstGeom>
        </p:spPr>
      </p:pic>
      <p:pic>
        <p:nvPicPr>
          <p:cNvPr id="8" name="Picture 7">
            <a:extLst>
              <a:ext uri="{FF2B5EF4-FFF2-40B4-BE49-F238E27FC236}">
                <a16:creationId xmlns:a16="http://schemas.microsoft.com/office/drawing/2014/main" id="{757E685A-184B-9D00-6BC0-157431EBA055}"/>
              </a:ext>
            </a:extLst>
          </p:cNvPr>
          <p:cNvPicPr>
            <a:picLocks noChangeAspect="1"/>
          </p:cNvPicPr>
          <p:nvPr/>
        </p:nvPicPr>
        <p:blipFill>
          <a:blip r:embed="rId7"/>
          <a:stretch>
            <a:fillRect/>
          </a:stretch>
        </p:blipFill>
        <p:spPr>
          <a:xfrm>
            <a:off x="-9445" y="-1"/>
            <a:ext cx="2370675" cy="6174781"/>
          </a:xfrm>
          <a:prstGeom prst="rect">
            <a:avLst/>
          </a:prstGeom>
        </p:spPr>
      </p:pic>
    </p:spTree>
    <p:extLst>
      <p:ext uri="{BB962C8B-B14F-4D97-AF65-F5344CB8AC3E}">
        <p14:creationId xmlns:p14="http://schemas.microsoft.com/office/powerpoint/2010/main" val="962268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DCFD91-2AE5-3D61-856E-849C5015A685}"/>
              </a:ext>
            </a:extLst>
          </p:cNvPr>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sp>
        <p:nvSpPr>
          <p:cNvPr id="6" name="Rectangle 5">
            <a:extLst>
              <a:ext uri="{FF2B5EF4-FFF2-40B4-BE49-F238E27FC236}">
                <a16:creationId xmlns:a16="http://schemas.microsoft.com/office/drawing/2014/main" id="{E716C584-DBA7-C04D-DFDA-9A1FA3428BB3}"/>
              </a:ext>
            </a:extLst>
          </p:cNvPr>
          <p:cNvSpPr/>
          <p:nvPr>
            <p:custDataLst>
              <p:tags r:id="rId3"/>
            </p:custDataLst>
          </p:nvPr>
        </p:nvSpPr>
        <p:spPr>
          <a:xfrm>
            <a:off x="3200400" y="2571750"/>
            <a:ext cx="8483600" cy="1714500"/>
          </a:xfrm>
          <a:prstGeom prst="rect">
            <a:avLst/>
          </a:prstGeom>
          <a:noFill/>
          <a:ln w="1905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dirty="0">
                <a:solidFill>
                  <a:srgbClr val="5B5B5B"/>
                </a:solidFill>
              </a:rPr>
              <a:t>Globally pollutant levels vary significantly across the four season.</a:t>
            </a:r>
          </a:p>
        </p:txBody>
      </p:sp>
      <p:sp>
        <p:nvSpPr>
          <p:cNvPr id="7" name="Rectangle 6">
            <a:extLst>
              <a:ext uri="{FF2B5EF4-FFF2-40B4-BE49-F238E27FC236}">
                <a16:creationId xmlns:a16="http://schemas.microsoft.com/office/drawing/2014/main" id="{073910EB-A6A7-1DBB-B3CF-06AFE8D60A59}"/>
              </a:ext>
            </a:extLst>
          </p:cNvPr>
          <p:cNvSpPr/>
          <p:nvPr>
            <p:custDataLst>
              <p:tags r:id="rId4"/>
            </p:custDataLst>
          </p:nvPr>
        </p:nvSpPr>
        <p:spPr>
          <a:xfrm>
            <a:off x="3200400" y="6096000"/>
            <a:ext cx="8737600" cy="510125"/>
          </a:xfrm>
          <a:prstGeom prst="rect">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p>
        </p:txBody>
      </p:sp>
      <p:pic>
        <p:nvPicPr>
          <p:cNvPr id="11" name="Picture 10">
            <a:extLst>
              <a:ext uri="{FF2B5EF4-FFF2-40B4-BE49-F238E27FC236}">
                <a16:creationId xmlns:a16="http://schemas.microsoft.com/office/drawing/2014/main" id="{9D844269-18A4-21F7-A80E-85B98977C3B0}"/>
              </a:ext>
            </a:extLst>
          </p:cNvPr>
          <p:cNvPicPr>
            <a:picLocks/>
          </p:cNvPicPr>
          <p:nvPr>
            <p:custDataLst>
              <p:tags r:id="rId5"/>
            </p:custDataLst>
          </p:nvPr>
        </p:nvPicPr>
        <p:blipFill>
          <a:blip r:embed="rId9">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Tree>
    <p:custDataLst>
      <p:tags r:id="rId1"/>
    </p:custDataLst>
    <p:extLst>
      <p:ext uri="{BB962C8B-B14F-4D97-AF65-F5344CB8AC3E}">
        <p14:creationId xmlns:p14="http://schemas.microsoft.com/office/powerpoint/2010/main" val="86322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925DB8C-A874-3597-BD3A-AF23B2C6690A}"/>
              </a:ext>
            </a:extLst>
          </p:cNvPr>
          <p:cNvGraphicFramePr>
            <a:graphicFrameLocks noChangeAspect="1"/>
          </p:cNvGraphicFramePr>
          <p:nvPr>
            <p:custDataLst>
              <p:tags r:id="rId1"/>
            </p:custDataLst>
            <p:extLst>
              <p:ext uri="{D42A27DB-BD31-4B8C-83A1-F6EECF244321}">
                <p14:modId xmlns:p14="http://schemas.microsoft.com/office/powerpoint/2010/main" val="9092854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3" name="think-cell data - do not delete" hidden="1">
                        <a:extLst>
                          <a:ext uri="{FF2B5EF4-FFF2-40B4-BE49-F238E27FC236}">
                            <a16:creationId xmlns:a16="http://schemas.microsoft.com/office/drawing/2014/main" id="{0925DB8C-A874-3597-BD3A-AF23B2C669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Subtitle 11">
            <a:extLst>
              <a:ext uri="{FF2B5EF4-FFF2-40B4-BE49-F238E27FC236}">
                <a16:creationId xmlns:a16="http://schemas.microsoft.com/office/drawing/2014/main" id="{A336FEA9-C85A-3569-16F0-5ECBABBE0BEC}"/>
              </a:ext>
            </a:extLst>
          </p:cNvPr>
          <p:cNvSpPr>
            <a:spLocks noGrp="1"/>
          </p:cNvSpPr>
          <p:nvPr>
            <p:ph type="subTitle" idx="4294967295"/>
          </p:nvPr>
        </p:nvSpPr>
        <p:spPr>
          <a:xfrm>
            <a:off x="0" y="6174781"/>
            <a:ext cx="12192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rmAutofit/>
          </a:bodyPr>
          <a:lstStyle/>
          <a:p>
            <a:pPr marL="0" indent="0" algn="ctr">
              <a:buNone/>
            </a:pPr>
            <a:r>
              <a:rPr lang="en-US" sz="2400" cap="all" spc="300" dirty="0">
                <a:solidFill>
                  <a:schemeClr val="bg1"/>
                </a:solidFill>
              </a:rPr>
              <a:t>Q&amp;A - Pollutant Levels By Season</a:t>
            </a:r>
          </a:p>
        </p:txBody>
      </p:sp>
      <p:pic>
        <p:nvPicPr>
          <p:cNvPr id="6" name="Picture 5">
            <a:extLst>
              <a:ext uri="{FF2B5EF4-FFF2-40B4-BE49-F238E27FC236}">
                <a16:creationId xmlns:a16="http://schemas.microsoft.com/office/drawing/2014/main" id="{E0BFFAFE-841A-0392-EF72-B5D30DD86038}"/>
              </a:ext>
            </a:extLst>
          </p:cNvPr>
          <p:cNvPicPr>
            <a:picLocks noChangeAspect="1"/>
          </p:cNvPicPr>
          <p:nvPr/>
        </p:nvPicPr>
        <p:blipFill>
          <a:blip r:embed="rId6"/>
          <a:stretch>
            <a:fillRect/>
          </a:stretch>
        </p:blipFill>
        <p:spPr>
          <a:xfrm>
            <a:off x="2074002" y="408193"/>
            <a:ext cx="7582322" cy="5656653"/>
          </a:xfrm>
          <a:prstGeom prst="rect">
            <a:avLst/>
          </a:prstGeom>
        </p:spPr>
      </p:pic>
    </p:spTree>
    <p:extLst>
      <p:ext uri="{BB962C8B-B14F-4D97-AF65-F5344CB8AC3E}">
        <p14:creationId xmlns:p14="http://schemas.microsoft.com/office/powerpoint/2010/main" val="4004224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925DB8C-A874-3597-BD3A-AF23B2C6690A}"/>
              </a:ext>
            </a:extLst>
          </p:cNvPr>
          <p:cNvGraphicFramePr>
            <a:graphicFrameLocks noChangeAspect="1"/>
          </p:cNvGraphicFramePr>
          <p:nvPr>
            <p:custDataLst>
              <p:tags r:id="rId1"/>
            </p:custDataLst>
            <p:extLst>
              <p:ext uri="{D42A27DB-BD31-4B8C-83A1-F6EECF244321}">
                <p14:modId xmlns:p14="http://schemas.microsoft.com/office/powerpoint/2010/main" val="42121770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3" name="think-cell data - do not delete" hidden="1">
                        <a:extLst>
                          <a:ext uri="{FF2B5EF4-FFF2-40B4-BE49-F238E27FC236}">
                            <a16:creationId xmlns:a16="http://schemas.microsoft.com/office/drawing/2014/main" id="{0925DB8C-A874-3597-BD3A-AF23B2C669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8" name="Freeform: Shape 27">
            <a:extLst>
              <a:ext uri="{FF2B5EF4-FFF2-40B4-BE49-F238E27FC236}">
                <a16:creationId xmlns:a16="http://schemas.microsoft.com/office/drawing/2014/main" id="{C011222B-C5B3-CABD-8710-16414A6A1E5F}"/>
              </a:ext>
            </a:extLst>
          </p:cNvPr>
          <p:cNvSpPr/>
          <p:nvPr/>
        </p:nvSpPr>
        <p:spPr>
          <a:xfrm>
            <a:off x="6128426" y="473413"/>
            <a:ext cx="0" cy="5693923"/>
          </a:xfrm>
          <a:custGeom>
            <a:avLst/>
            <a:gdLst>
              <a:gd name="connsiteX0" fmla="*/ 0 w 0"/>
              <a:gd name="connsiteY0" fmla="*/ 0 h 5693923"/>
              <a:gd name="connsiteX1" fmla="*/ 0 w 0"/>
              <a:gd name="connsiteY1" fmla="*/ 5693923 h 5693923"/>
            </a:gdLst>
            <a:ahLst/>
            <a:cxnLst>
              <a:cxn ang="0">
                <a:pos x="connsiteX0" y="connsiteY0"/>
              </a:cxn>
              <a:cxn ang="0">
                <a:pos x="connsiteX1" y="connsiteY1"/>
              </a:cxn>
            </a:cxnLst>
            <a:rect l="l" t="t" r="r" b="b"/>
            <a:pathLst>
              <a:path h="5693923">
                <a:moveTo>
                  <a:pt x="0" y="0"/>
                </a:moveTo>
                <a:lnTo>
                  <a:pt x="0" y="5693923"/>
                </a:lnTo>
              </a:path>
            </a:pathLst>
          </a:custGeom>
          <a:noFill/>
          <a:ln>
            <a:gradFill>
              <a:gsLst>
                <a:gs pos="0">
                  <a:srgbClr val="6E8A95"/>
                </a:gs>
                <a:gs pos="100000">
                  <a:srgbClr val="A13E50">
                    <a:alpha val="5400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4294967295"/>
          </p:nvPr>
        </p:nvSpPr>
        <p:spPr>
          <a:xfrm>
            <a:off x="0" y="6174781"/>
            <a:ext cx="12192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rmAutofit/>
          </a:bodyPr>
          <a:lstStyle/>
          <a:p>
            <a:pPr marL="0" indent="0" algn="ctr">
              <a:buNone/>
            </a:pPr>
            <a:r>
              <a:rPr lang="en-US" sz="2400" cap="all" spc="300" dirty="0">
                <a:solidFill>
                  <a:schemeClr val="bg1"/>
                </a:solidFill>
              </a:rPr>
              <a:t>Q&amp;A - Pollutant Levels By Season</a:t>
            </a:r>
          </a:p>
        </p:txBody>
      </p:sp>
      <p:pic>
        <p:nvPicPr>
          <p:cNvPr id="2" name="Picture 1">
            <a:extLst>
              <a:ext uri="{FF2B5EF4-FFF2-40B4-BE49-F238E27FC236}">
                <a16:creationId xmlns:a16="http://schemas.microsoft.com/office/drawing/2014/main" id="{73E80E16-AAD7-7480-4E0B-6A0EB3A43A55}"/>
              </a:ext>
            </a:extLst>
          </p:cNvPr>
          <p:cNvPicPr>
            <a:picLocks noChangeAspect="1"/>
          </p:cNvPicPr>
          <p:nvPr/>
        </p:nvPicPr>
        <p:blipFill rotWithShape="1">
          <a:blip r:embed="rId6"/>
          <a:srcRect r="50344" b="50059"/>
          <a:stretch/>
        </p:blipFill>
        <p:spPr>
          <a:xfrm>
            <a:off x="6640276" y="518706"/>
            <a:ext cx="3560518" cy="2430696"/>
          </a:xfrm>
          <a:prstGeom prst="rect">
            <a:avLst/>
          </a:prstGeom>
        </p:spPr>
      </p:pic>
      <p:pic>
        <p:nvPicPr>
          <p:cNvPr id="7" name="Picture 6">
            <a:extLst>
              <a:ext uri="{FF2B5EF4-FFF2-40B4-BE49-F238E27FC236}">
                <a16:creationId xmlns:a16="http://schemas.microsoft.com/office/drawing/2014/main" id="{056C3B93-B65D-8036-CED9-B74E7799B493}"/>
              </a:ext>
            </a:extLst>
          </p:cNvPr>
          <p:cNvPicPr>
            <a:picLocks noChangeAspect="1"/>
          </p:cNvPicPr>
          <p:nvPr/>
        </p:nvPicPr>
        <p:blipFill rotWithShape="1">
          <a:blip r:embed="rId6"/>
          <a:srcRect t="50059" r="50508"/>
          <a:stretch/>
        </p:blipFill>
        <p:spPr>
          <a:xfrm>
            <a:off x="1921756" y="548989"/>
            <a:ext cx="3605262" cy="2469402"/>
          </a:xfrm>
          <a:prstGeom prst="rect">
            <a:avLst/>
          </a:prstGeom>
        </p:spPr>
      </p:pic>
      <p:pic>
        <p:nvPicPr>
          <p:cNvPr id="16" name="Picture 15" descr="A group of trees with different colors of leaves&#10;&#10;Description automatically generated">
            <a:extLst>
              <a:ext uri="{FF2B5EF4-FFF2-40B4-BE49-F238E27FC236}">
                <a16:creationId xmlns:a16="http://schemas.microsoft.com/office/drawing/2014/main" id="{2380CEB2-274D-2F19-CE20-BAFB21B6D878}"/>
              </a:ext>
            </a:extLst>
          </p:cNvPr>
          <p:cNvPicPr>
            <a:picLocks noChangeAspect="1"/>
          </p:cNvPicPr>
          <p:nvPr/>
        </p:nvPicPr>
        <p:blipFill rotWithShape="1">
          <a:blip r:embed="rId7">
            <a:extLst>
              <a:ext uri="{28A0092B-C50C-407E-A947-70E740481C1C}">
                <a14:useLocalDpi xmlns:a14="http://schemas.microsoft.com/office/drawing/2010/main" val="0"/>
              </a:ext>
            </a:extLst>
          </a:blip>
          <a:srcRect l="25840" r="50102"/>
          <a:stretch/>
        </p:blipFill>
        <p:spPr>
          <a:xfrm>
            <a:off x="-1" y="3087389"/>
            <a:ext cx="1050588" cy="3087391"/>
          </a:xfrm>
          <a:prstGeom prst="rect">
            <a:avLst/>
          </a:prstGeom>
        </p:spPr>
      </p:pic>
      <p:pic>
        <p:nvPicPr>
          <p:cNvPr id="17" name="Picture 16" descr="A group of trees with different colors of leaves&#10;&#10;Description automatically generated">
            <a:extLst>
              <a:ext uri="{FF2B5EF4-FFF2-40B4-BE49-F238E27FC236}">
                <a16:creationId xmlns:a16="http://schemas.microsoft.com/office/drawing/2014/main" id="{5CFD9BFE-ABFE-B2AF-CCD1-B51DBE0020CC}"/>
              </a:ext>
            </a:extLst>
          </p:cNvPr>
          <p:cNvPicPr>
            <a:picLocks noChangeAspect="1"/>
          </p:cNvPicPr>
          <p:nvPr/>
        </p:nvPicPr>
        <p:blipFill rotWithShape="1">
          <a:blip r:embed="rId7">
            <a:extLst>
              <a:ext uri="{28A0092B-C50C-407E-A947-70E740481C1C}">
                <a14:useLocalDpi xmlns:a14="http://schemas.microsoft.com/office/drawing/2010/main" val="0"/>
              </a:ext>
            </a:extLst>
          </a:blip>
          <a:srcRect r="75942"/>
          <a:stretch/>
        </p:blipFill>
        <p:spPr>
          <a:xfrm>
            <a:off x="0" y="-1"/>
            <a:ext cx="1050587" cy="3087391"/>
          </a:xfrm>
          <a:prstGeom prst="rect">
            <a:avLst/>
          </a:prstGeom>
        </p:spPr>
      </p:pic>
      <p:pic>
        <p:nvPicPr>
          <p:cNvPr id="19" name="Picture 18" descr="A group of trees with different colors of leaves&#10;&#10;Description automatically generated">
            <a:extLst>
              <a:ext uri="{FF2B5EF4-FFF2-40B4-BE49-F238E27FC236}">
                <a16:creationId xmlns:a16="http://schemas.microsoft.com/office/drawing/2014/main" id="{680D627E-2E61-672F-71CB-5688D93B540B}"/>
              </a:ext>
            </a:extLst>
          </p:cNvPr>
          <p:cNvPicPr>
            <a:picLocks noChangeAspect="1"/>
          </p:cNvPicPr>
          <p:nvPr/>
        </p:nvPicPr>
        <p:blipFill rotWithShape="1">
          <a:blip r:embed="rId7">
            <a:extLst>
              <a:ext uri="{28A0092B-C50C-407E-A947-70E740481C1C}">
                <a14:useLocalDpi xmlns:a14="http://schemas.microsoft.com/office/drawing/2010/main" val="0"/>
              </a:ext>
            </a:extLst>
          </a:blip>
          <a:srcRect l="50102" r="24651"/>
          <a:stretch/>
        </p:blipFill>
        <p:spPr>
          <a:xfrm>
            <a:off x="11141411" y="3087389"/>
            <a:ext cx="1050587" cy="3087391"/>
          </a:xfrm>
          <a:prstGeom prst="rect">
            <a:avLst/>
          </a:prstGeom>
        </p:spPr>
      </p:pic>
      <p:pic>
        <p:nvPicPr>
          <p:cNvPr id="20" name="Picture 19" descr="A group of trees with different colors of leaves&#10;&#10;Description automatically generated">
            <a:extLst>
              <a:ext uri="{FF2B5EF4-FFF2-40B4-BE49-F238E27FC236}">
                <a16:creationId xmlns:a16="http://schemas.microsoft.com/office/drawing/2014/main" id="{859D43E1-FB72-C95C-9F3B-20F70015C340}"/>
              </a:ext>
            </a:extLst>
          </p:cNvPr>
          <p:cNvPicPr>
            <a:picLocks noChangeAspect="1"/>
          </p:cNvPicPr>
          <p:nvPr/>
        </p:nvPicPr>
        <p:blipFill rotWithShape="1">
          <a:blip r:embed="rId7">
            <a:extLst>
              <a:ext uri="{28A0092B-C50C-407E-A947-70E740481C1C}">
                <a14:useLocalDpi xmlns:a14="http://schemas.microsoft.com/office/drawing/2010/main" val="0"/>
              </a:ext>
            </a:extLst>
          </a:blip>
          <a:srcRect l="75942"/>
          <a:stretch/>
        </p:blipFill>
        <p:spPr>
          <a:xfrm>
            <a:off x="11141412" y="-1"/>
            <a:ext cx="1050587" cy="3087391"/>
          </a:xfrm>
          <a:prstGeom prst="rect">
            <a:avLst/>
          </a:prstGeom>
        </p:spPr>
      </p:pic>
      <p:pic>
        <p:nvPicPr>
          <p:cNvPr id="21" name="Picture 20">
            <a:extLst>
              <a:ext uri="{FF2B5EF4-FFF2-40B4-BE49-F238E27FC236}">
                <a16:creationId xmlns:a16="http://schemas.microsoft.com/office/drawing/2014/main" id="{864CC750-0E76-13A4-CC0D-3180B524287E}"/>
              </a:ext>
            </a:extLst>
          </p:cNvPr>
          <p:cNvPicPr>
            <a:picLocks noChangeAspect="1"/>
          </p:cNvPicPr>
          <p:nvPr/>
        </p:nvPicPr>
        <p:blipFill rotWithShape="1">
          <a:blip r:embed="rId6"/>
          <a:srcRect l="50207" t="50059"/>
          <a:stretch/>
        </p:blipFill>
        <p:spPr>
          <a:xfrm>
            <a:off x="1846510" y="3622952"/>
            <a:ext cx="3717711" cy="2531021"/>
          </a:xfrm>
          <a:prstGeom prst="rect">
            <a:avLst/>
          </a:prstGeom>
        </p:spPr>
      </p:pic>
      <p:pic>
        <p:nvPicPr>
          <p:cNvPr id="22" name="Picture 21">
            <a:extLst>
              <a:ext uri="{FF2B5EF4-FFF2-40B4-BE49-F238E27FC236}">
                <a16:creationId xmlns:a16="http://schemas.microsoft.com/office/drawing/2014/main" id="{B19EB287-6B0E-ED21-9CDC-5466BF573EB7}"/>
              </a:ext>
            </a:extLst>
          </p:cNvPr>
          <p:cNvPicPr>
            <a:picLocks noChangeAspect="1"/>
          </p:cNvPicPr>
          <p:nvPr/>
        </p:nvPicPr>
        <p:blipFill rotWithShape="1">
          <a:blip r:embed="rId6"/>
          <a:srcRect l="49823" b="50059"/>
          <a:stretch/>
        </p:blipFill>
        <p:spPr>
          <a:xfrm>
            <a:off x="6657622" y="3641183"/>
            <a:ext cx="3536326" cy="2389144"/>
          </a:xfrm>
          <a:prstGeom prst="rect">
            <a:avLst/>
          </a:prstGeom>
        </p:spPr>
      </p:pic>
      <p:sp>
        <p:nvSpPr>
          <p:cNvPr id="23" name="Rectangle 22">
            <a:extLst>
              <a:ext uri="{FF2B5EF4-FFF2-40B4-BE49-F238E27FC236}">
                <a16:creationId xmlns:a16="http://schemas.microsoft.com/office/drawing/2014/main" id="{2A432D4B-9F49-DA93-7798-1F86019E6F87}"/>
              </a:ext>
            </a:extLst>
          </p:cNvPr>
          <p:cNvSpPr/>
          <p:nvPr/>
        </p:nvSpPr>
        <p:spPr>
          <a:xfrm>
            <a:off x="1050587" y="3088588"/>
            <a:ext cx="5083331" cy="482048"/>
          </a:xfrm>
          <a:prstGeom prst="rect">
            <a:avLst/>
          </a:prstGeom>
          <a:gradFill flip="none" rotWithShape="1">
            <a:gsLst>
              <a:gs pos="0">
                <a:srgbClr val="415A19">
                  <a:shade val="30000"/>
                  <a:satMod val="115000"/>
                </a:srgbClr>
              </a:gs>
              <a:gs pos="50000">
                <a:srgbClr val="415A19">
                  <a:shade val="67500"/>
                  <a:satMod val="115000"/>
                </a:srgbClr>
              </a:gs>
              <a:gs pos="100000">
                <a:srgbClr val="8C6C22"/>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bg1"/>
                </a:solidFill>
                <a:effectLst>
                  <a:outerShdw blurRad="38100" dist="19050" dir="2700000" algn="tl" rotWithShape="0">
                    <a:schemeClr val="dk1">
                      <a:alpha val="40000"/>
                    </a:schemeClr>
                  </a:outerShdw>
                </a:effectLst>
              </a:rPr>
              <a:t>Summer</a:t>
            </a:r>
          </a:p>
        </p:txBody>
      </p:sp>
      <p:sp>
        <p:nvSpPr>
          <p:cNvPr id="24" name="Rectangle 23">
            <a:extLst>
              <a:ext uri="{FF2B5EF4-FFF2-40B4-BE49-F238E27FC236}">
                <a16:creationId xmlns:a16="http://schemas.microsoft.com/office/drawing/2014/main" id="{B2CE64AB-BA95-D643-5800-6B6A3798FCBA}"/>
              </a:ext>
            </a:extLst>
          </p:cNvPr>
          <p:cNvSpPr/>
          <p:nvPr/>
        </p:nvSpPr>
        <p:spPr>
          <a:xfrm>
            <a:off x="1050587" y="0"/>
            <a:ext cx="5083336" cy="482048"/>
          </a:xfrm>
          <a:prstGeom prst="rect">
            <a:avLst/>
          </a:prstGeom>
          <a:gradFill flip="none" rotWithShape="1">
            <a:gsLst>
              <a:gs pos="0">
                <a:srgbClr val="161E31"/>
              </a:gs>
              <a:gs pos="50000">
                <a:srgbClr val="95483A"/>
              </a:gs>
              <a:gs pos="100000">
                <a:srgbClr val="61616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bg1"/>
                </a:solidFill>
                <a:effectLst>
                  <a:outerShdw blurRad="38100" dist="19050" dir="2700000" algn="tl" rotWithShape="0">
                    <a:schemeClr val="dk1">
                      <a:alpha val="40000"/>
                    </a:schemeClr>
                  </a:outerShdw>
                </a:effectLst>
              </a:rPr>
              <a:t>Autumn</a:t>
            </a:r>
          </a:p>
        </p:txBody>
      </p:sp>
      <p:sp>
        <p:nvSpPr>
          <p:cNvPr id="25" name="Rectangle 24">
            <a:extLst>
              <a:ext uri="{FF2B5EF4-FFF2-40B4-BE49-F238E27FC236}">
                <a16:creationId xmlns:a16="http://schemas.microsoft.com/office/drawing/2014/main" id="{D44165BC-AE49-9987-512C-26611954DDCA}"/>
              </a:ext>
            </a:extLst>
          </p:cNvPr>
          <p:cNvSpPr/>
          <p:nvPr/>
        </p:nvSpPr>
        <p:spPr>
          <a:xfrm>
            <a:off x="6133923" y="-2510"/>
            <a:ext cx="5007488" cy="482048"/>
          </a:xfrm>
          <a:prstGeom prst="rect">
            <a:avLst/>
          </a:prstGeom>
          <a:gradFill flip="none" rotWithShape="1">
            <a:gsLst>
              <a:gs pos="0">
                <a:srgbClr val="161E31"/>
              </a:gs>
              <a:gs pos="50000">
                <a:srgbClr val="6190A0"/>
              </a:gs>
              <a:gs pos="100000">
                <a:srgbClr val="7BB4CB"/>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bg1"/>
                </a:solidFill>
                <a:effectLst>
                  <a:outerShdw blurRad="38100" dist="19050" dir="2700000" algn="tl" rotWithShape="0">
                    <a:schemeClr val="dk1">
                      <a:alpha val="40000"/>
                    </a:schemeClr>
                  </a:outerShdw>
                </a:effectLst>
              </a:rPr>
              <a:t>Winter</a:t>
            </a:r>
          </a:p>
        </p:txBody>
      </p:sp>
      <p:sp>
        <p:nvSpPr>
          <p:cNvPr id="26" name="Rectangle 25">
            <a:extLst>
              <a:ext uri="{FF2B5EF4-FFF2-40B4-BE49-F238E27FC236}">
                <a16:creationId xmlns:a16="http://schemas.microsoft.com/office/drawing/2014/main" id="{6A617B5D-0EEF-2DA9-4B3D-91DEEA59C7AF}"/>
              </a:ext>
            </a:extLst>
          </p:cNvPr>
          <p:cNvSpPr/>
          <p:nvPr/>
        </p:nvSpPr>
        <p:spPr>
          <a:xfrm>
            <a:off x="6133921" y="3088763"/>
            <a:ext cx="5007488" cy="482048"/>
          </a:xfrm>
          <a:prstGeom prst="rect">
            <a:avLst/>
          </a:prstGeom>
          <a:gradFill flip="none" rotWithShape="1">
            <a:gsLst>
              <a:gs pos="0">
                <a:srgbClr val="6BAFC5"/>
              </a:gs>
              <a:gs pos="50000">
                <a:srgbClr val="6190A0"/>
              </a:gs>
              <a:gs pos="100000">
                <a:srgbClr val="DCB534"/>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bg1"/>
                </a:solidFill>
                <a:effectLst>
                  <a:outerShdw blurRad="38100" dist="19050" dir="2700000" algn="tl" rotWithShape="0">
                    <a:schemeClr val="dk1">
                      <a:alpha val="40000"/>
                    </a:schemeClr>
                  </a:outerShdw>
                </a:effectLst>
              </a:rPr>
              <a:t>Spring</a:t>
            </a:r>
          </a:p>
        </p:txBody>
      </p:sp>
    </p:spTree>
    <p:extLst>
      <p:ext uri="{BB962C8B-B14F-4D97-AF65-F5344CB8AC3E}">
        <p14:creationId xmlns:p14="http://schemas.microsoft.com/office/powerpoint/2010/main" val="2481750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FC4642-6E10-6D98-6568-D5D999E173CD}"/>
              </a:ext>
            </a:extLst>
          </p:cNvPr>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3394EF2A-0FDF-579D-668E-F69F02EA5F08}"/>
              </a:ext>
            </a:extLst>
          </p:cNvPr>
          <p:cNvPicPr>
            <a:picLocks/>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9A8984C2-4D58-FEB2-2FC1-FEC21606B676}"/>
              </a:ext>
            </a:extLst>
          </p:cNvPr>
          <p:cNvSpPr/>
          <p:nvPr>
            <p:custDataLst>
              <p:tags r:id="rId4"/>
            </p:custDataLst>
          </p:nvPr>
        </p:nvSpPr>
        <p:spPr>
          <a:xfrm>
            <a:off x="3200400" y="2571750"/>
            <a:ext cx="8483600" cy="1714500"/>
          </a:xfrm>
          <a:prstGeom prst="rect">
            <a:avLst/>
          </a:prstGeom>
          <a:noFill/>
          <a:ln w="1905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700" b="1">
                <a:solidFill>
                  <a:srgbClr val="5B5B5B"/>
                </a:solidFill>
              </a:rPr>
              <a:t>Higher levels of air pollutants correlate with higher occurrences of depressive disorders.</a:t>
            </a:r>
          </a:p>
        </p:txBody>
      </p:sp>
      <p:sp>
        <p:nvSpPr>
          <p:cNvPr id="7" name="Rectangle 6">
            <a:extLst>
              <a:ext uri="{FF2B5EF4-FFF2-40B4-BE49-F238E27FC236}">
                <a16:creationId xmlns:a16="http://schemas.microsoft.com/office/drawing/2014/main" id="{003A65FE-B195-7525-EB88-A84973AF951E}"/>
              </a:ext>
            </a:extLst>
          </p:cNvPr>
          <p:cNvSpPr/>
          <p:nvPr>
            <p:custDataLst>
              <p:tags r:id="rId5"/>
            </p:custDataLst>
          </p:nvPr>
        </p:nvSpPr>
        <p:spPr>
          <a:xfrm>
            <a:off x="3200400" y="6096000"/>
            <a:ext cx="8737600" cy="510125"/>
          </a:xfrm>
          <a:prstGeom prst="rect">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931881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925DB8C-A874-3597-BD3A-AF23B2C6690A}"/>
              </a:ext>
            </a:extLst>
          </p:cNvPr>
          <p:cNvGraphicFramePr>
            <a:graphicFrameLocks noChangeAspect="1"/>
          </p:cNvGraphicFramePr>
          <p:nvPr>
            <p:custDataLst>
              <p:tags r:id="rId1"/>
            </p:custDataLst>
            <p:extLst>
              <p:ext uri="{D42A27DB-BD31-4B8C-83A1-F6EECF244321}">
                <p14:modId xmlns:p14="http://schemas.microsoft.com/office/powerpoint/2010/main" val="38553311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3" name="think-cell data - do not delete" hidden="1">
                        <a:extLst>
                          <a:ext uri="{FF2B5EF4-FFF2-40B4-BE49-F238E27FC236}">
                            <a16:creationId xmlns:a16="http://schemas.microsoft.com/office/drawing/2014/main" id="{0925DB8C-A874-3597-BD3A-AF23B2C669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Subtitle 11">
            <a:extLst>
              <a:ext uri="{FF2B5EF4-FFF2-40B4-BE49-F238E27FC236}">
                <a16:creationId xmlns:a16="http://schemas.microsoft.com/office/drawing/2014/main" id="{A336FEA9-C85A-3569-16F0-5ECBABBE0BEC}"/>
              </a:ext>
            </a:extLst>
          </p:cNvPr>
          <p:cNvSpPr>
            <a:spLocks noGrp="1"/>
          </p:cNvSpPr>
          <p:nvPr>
            <p:ph type="subTitle" idx="4294967295"/>
          </p:nvPr>
        </p:nvSpPr>
        <p:spPr>
          <a:xfrm>
            <a:off x="0" y="6174781"/>
            <a:ext cx="12192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rmAutofit/>
          </a:bodyPr>
          <a:lstStyle/>
          <a:p>
            <a:pPr marL="0" indent="0" algn="ctr">
              <a:buNone/>
            </a:pPr>
            <a:r>
              <a:rPr lang="en-US" sz="2400" cap="all" spc="300" dirty="0">
                <a:solidFill>
                  <a:schemeClr val="bg1"/>
                </a:solidFill>
              </a:rPr>
              <a:t>Q&amp;A – Pollution Versus Depression</a:t>
            </a:r>
          </a:p>
        </p:txBody>
      </p:sp>
      <p:pic>
        <p:nvPicPr>
          <p:cNvPr id="4" name="Picture 3" descr="A graph of a graph&#10;&#10;Description automatically generated">
            <a:extLst>
              <a:ext uri="{FF2B5EF4-FFF2-40B4-BE49-F238E27FC236}">
                <a16:creationId xmlns:a16="http://schemas.microsoft.com/office/drawing/2014/main" id="{4511772B-3AAC-CD3A-6B95-92443619AB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2331" y="536447"/>
            <a:ext cx="9827337" cy="5462225"/>
          </a:xfrm>
          <a:prstGeom prst="rect">
            <a:avLst/>
          </a:prstGeom>
        </p:spPr>
      </p:pic>
      <p:sp>
        <p:nvSpPr>
          <p:cNvPr id="2" name="TextBox 1">
            <a:extLst>
              <a:ext uri="{FF2B5EF4-FFF2-40B4-BE49-F238E27FC236}">
                <a16:creationId xmlns:a16="http://schemas.microsoft.com/office/drawing/2014/main" id="{1C3AF6E0-6E43-8751-0A1E-53593C471075}"/>
              </a:ext>
            </a:extLst>
          </p:cNvPr>
          <p:cNvSpPr txBox="1"/>
          <p:nvPr/>
        </p:nvSpPr>
        <p:spPr>
          <a:xfrm>
            <a:off x="4039737" y="503655"/>
            <a:ext cx="5295332" cy="369332"/>
          </a:xfrm>
          <a:prstGeom prst="rect">
            <a:avLst/>
          </a:prstGeom>
          <a:solidFill>
            <a:schemeClr val="bg1"/>
          </a:solidFill>
        </p:spPr>
        <p:txBody>
          <a:bodyPr wrap="square" rtlCol="0">
            <a:spAutoFit/>
          </a:bodyPr>
          <a:lstStyle/>
          <a:p>
            <a:r>
              <a:rPr lang="en-US" dirty="0"/>
              <a:t>Histograms for PM2.5, PM10 and NO2</a:t>
            </a:r>
          </a:p>
        </p:txBody>
      </p:sp>
    </p:spTree>
    <p:extLst>
      <p:ext uri="{BB962C8B-B14F-4D97-AF65-F5344CB8AC3E}">
        <p14:creationId xmlns:p14="http://schemas.microsoft.com/office/powerpoint/2010/main" val="1988278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925DB8C-A874-3597-BD3A-AF23B2C6690A}"/>
              </a:ext>
            </a:extLst>
          </p:cNvPr>
          <p:cNvGraphicFramePr>
            <a:graphicFrameLocks noChangeAspect="1"/>
          </p:cNvGraphicFramePr>
          <p:nvPr>
            <p:custDataLst>
              <p:tags r:id="rId1"/>
            </p:custDataLst>
            <p:extLst>
              <p:ext uri="{D42A27DB-BD31-4B8C-83A1-F6EECF244321}">
                <p14:modId xmlns:p14="http://schemas.microsoft.com/office/powerpoint/2010/main" val="31802972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3" name="think-cell data - do not delete" hidden="1">
                        <a:extLst>
                          <a:ext uri="{FF2B5EF4-FFF2-40B4-BE49-F238E27FC236}">
                            <a16:creationId xmlns:a16="http://schemas.microsoft.com/office/drawing/2014/main" id="{0925DB8C-A874-3597-BD3A-AF23B2C669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A0BDD8E0-90C7-84CC-95A8-E660612B1D05}"/>
              </a:ext>
            </a:extLst>
          </p:cNvPr>
          <p:cNvPicPr>
            <a:picLocks noChangeAspect="1"/>
          </p:cNvPicPr>
          <p:nvPr/>
        </p:nvPicPr>
        <p:blipFill>
          <a:blip r:embed="rId6"/>
          <a:stretch>
            <a:fillRect/>
          </a:stretch>
        </p:blipFill>
        <p:spPr>
          <a:xfrm>
            <a:off x="9757459" y="0"/>
            <a:ext cx="2434542" cy="6255420"/>
          </a:xfrm>
          <a:prstGeom prst="rect">
            <a:avLst/>
          </a:prstGeom>
        </p:spPr>
      </p:pic>
      <p:sp>
        <p:nvSpPr>
          <p:cNvPr id="12" name="Subtitle 11">
            <a:extLst>
              <a:ext uri="{FF2B5EF4-FFF2-40B4-BE49-F238E27FC236}">
                <a16:creationId xmlns:a16="http://schemas.microsoft.com/office/drawing/2014/main" id="{A336FEA9-C85A-3569-16F0-5ECBABBE0BEC}"/>
              </a:ext>
            </a:extLst>
          </p:cNvPr>
          <p:cNvSpPr>
            <a:spLocks noGrp="1"/>
          </p:cNvSpPr>
          <p:nvPr>
            <p:ph type="subTitle" idx="4294967295"/>
          </p:nvPr>
        </p:nvSpPr>
        <p:spPr>
          <a:xfrm>
            <a:off x="0" y="6174781"/>
            <a:ext cx="12192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rmAutofit/>
          </a:bodyPr>
          <a:lstStyle/>
          <a:p>
            <a:pPr marL="0" indent="0" algn="ctr">
              <a:buNone/>
            </a:pPr>
            <a:r>
              <a:rPr lang="en-US" sz="2400" cap="all" spc="300" dirty="0">
                <a:solidFill>
                  <a:schemeClr val="bg1"/>
                </a:solidFill>
              </a:rPr>
              <a:t>Q&amp;A – Pollution Versus Depression</a:t>
            </a:r>
          </a:p>
        </p:txBody>
      </p:sp>
      <p:pic>
        <p:nvPicPr>
          <p:cNvPr id="2" name="Picture 1">
            <a:extLst>
              <a:ext uri="{FF2B5EF4-FFF2-40B4-BE49-F238E27FC236}">
                <a16:creationId xmlns:a16="http://schemas.microsoft.com/office/drawing/2014/main" id="{689991BC-F866-B416-E7A8-6EA4A3FC7598}"/>
              </a:ext>
            </a:extLst>
          </p:cNvPr>
          <p:cNvPicPr>
            <a:picLocks noChangeAspect="1"/>
          </p:cNvPicPr>
          <p:nvPr/>
        </p:nvPicPr>
        <p:blipFill rotWithShape="1">
          <a:blip r:embed="rId7"/>
          <a:srcRect r="23005"/>
          <a:stretch/>
        </p:blipFill>
        <p:spPr>
          <a:xfrm>
            <a:off x="0" y="159722"/>
            <a:ext cx="9477451" cy="5968373"/>
          </a:xfrm>
          <a:prstGeom prst="rect">
            <a:avLst/>
          </a:prstGeom>
        </p:spPr>
      </p:pic>
      <p:sp>
        <p:nvSpPr>
          <p:cNvPr id="5" name="TextBox 4">
            <a:extLst>
              <a:ext uri="{FF2B5EF4-FFF2-40B4-BE49-F238E27FC236}">
                <a16:creationId xmlns:a16="http://schemas.microsoft.com/office/drawing/2014/main" id="{646747DD-CA32-02CC-EF34-D4942A730968}"/>
              </a:ext>
            </a:extLst>
          </p:cNvPr>
          <p:cNvSpPr txBox="1"/>
          <p:nvPr/>
        </p:nvSpPr>
        <p:spPr>
          <a:xfrm>
            <a:off x="5505118" y="810541"/>
            <a:ext cx="3793539" cy="461665"/>
          </a:xfrm>
          <a:prstGeom prst="rect">
            <a:avLst/>
          </a:prstGeom>
          <a:noFill/>
        </p:spPr>
        <p:txBody>
          <a:bodyPr wrap="none" rtlCol="0">
            <a:spAutoFit/>
          </a:bodyPr>
          <a:lstStyle/>
          <a:p>
            <a:r>
              <a:rPr lang="en-US" sz="2400" dirty="0">
                <a:solidFill>
                  <a:srgbClr val="C00000"/>
                </a:solidFill>
              </a:rPr>
              <a:t>Correlation Coefficient: -0.26</a:t>
            </a:r>
          </a:p>
        </p:txBody>
      </p:sp>
    </p:spTree>
    <p:extLst>
      <p:ext uri="{BB962C8B-B14F-4D97-AF65-F5344CB8AC3E}">
        <p14:creationId xmlns:p14="http://schemas.microsoft.com/office/powerpoint/2010/main" val="4258922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CB4119-2B38-3A9B-8CEF-AC0B09EF6DC2}"/>
              </a:ext>
            </a:extLst>
          </p:cNvPr>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E2631CB8-10A5-04A7-0EB4-7A8FF0F0E6D1}"/>
              </a:ext>
            </a:extLst>
          </p:cNvPr>
          <p:cNvPicPr>
            <a:picLocks/>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14E6C037-EB74-1198-C8CF-150A35B32612}"/>
              </a:ext>
            </a:extLst>
          </p:cNvPr>
          <p:cNvSpPr/>
          <p:nvPr>
            <p:custDataLst>
              <p:tags r:id="rId4"/>
            </p:custDataLst>
          </p:nvPr>
        </p:nvSpPr>
        <p:spPr>
          <a:xfrm>
            <a:off x="3200400" y="2571750"/>
            <a:ext cx="8483600" cy="1714500"/>
          </a:xfrm>
          <a:prstGeom prst="rect">
            <a:avLst/>
          </a:prstGeom>
          <a:noFill/>
          <a:ln w="1905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a:solidFill>
                  <a:srgbClr val="5B5B5B"/>
                </a:solidFill>
              </a:rPr>
              <a:t>Which air pollutant has the most significant correlation to respiratory deaths?</a:t>
            </a:r>
          </a:p>
        </p:txBody>
      </p:sp>
      <p:sp>
        <p:nvSpPr>
          <p:cNvPr id="7" name="Rectangle 6">
            <a:extLst>
              <a:ext uri="{FF2B5EF4-FFF2-40B4-BE49-F238E27FC236}">
                <a16:creationId xmlns:a16="http://schemas.microsoft.com/office/drawing/2014/main" id="{CCFAAF4F-3F63-D64D-C9AC-E5A0C07A96A3}"/>
              </a:ext>
            </a:extLst>
          </p:cNvPr>
          <p:cNvSpPr/>
          <p:nvPr>
            <p:custDataLst>
              <p:tags r:id="rId5"/>
            </p:custDataLst>
          </p:nvPr>
        </p:nvSpPr>
        <p:spPr>
          <a:xfrm>
            <a:off x="3200400" y="6096000"/>
            <a:ext cx="8737600" cy="510125"/>
          </a:xfrm>
          <a:prstGeom prst="rect">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14946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925DB8C-A874-3597-BD3A-AF23B2C6690A}"/>
              </a:ext>
            </a:extLst>
          </p:cNvPr>
          <p:cNvGraphicFramePr>
            <a:graphicFrameLocks noChangeAspect="1"/>
          </p:cNvGraphicFramePr>
          <p:nvPr>
            <p:custDataLst>
              <p:tags r:id="rId1"/>
            </p:custDataLst>
            <p:extLst>
              <p:ext uri="{D42A27DB-BD31-4B8C-83A1-F6EECF244321}">
                <p14:modId xmlns:p14="http://schemas.microsoft.com/office/powerpoint/2010/main" val="19694502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3" name="think-cell data - do not delete" hidden="1">
                        <a:extLst>
                          <a:ext uri="{FF2B5EF4-FFF2-40B4-BE49-F238E27FC236}">
                            <a16:creationId xmlns:a16="http://schemas.microsoft.com/office/drawing/2014/main" id="{0925DB8C-A874-3597-BD3A-AF23B2C669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Freeform: Shape 12">
            <a:extLst>
              <a:ext uri="{FF2B5EF4-FFF2-40B4-BE49-F238E27FC236}">
                <a16:creationId xmlns:a16="http://schemas.microsoft.com/office/drawing/2014/main" id="{781DC907-4FA8-D591-C942-3559FBD7E5EA}"/>
              </a:ext>
            </a:extLst>
          </p:cNvPr>
          <p:cNvSpPr/>
          <p:nvPr/>
        </p:nvSpPr>
        <p:spPr>
          <a:xfrm>
            <a:off x="7481737" y="436837"/>
            <a:ext cx="45719" cy="5737944"/>
          </a:xfrm>
          <a:custGeom>
            <a:avLst/>
            <a:gdLst>
              <a:gd name="connsiteX0" fmla="*/ 0 w 0"/>
              <a:gd name="connsiteY0" fmla="*/ 0 h 5693923"/>
              <a:gd name="connsiteX1" fmla="*/ 0 w 0"/>
              <a:gd name="connsiteY1" fmla="*/ 5693923 h 5693923"/>
            </a:gdLst>
            <a:ahLst/>
            <a:cxnLst>
              <a:cxn ang="0">
                <a:pos x="connsiteX0" y="connsiteY0"/>
              </a:cxn>
              <a:cxn ang="0">
                <a:pos x="connsiteX1" y="connsiteY1"/>
              </a:cxn>
            </a:cxnLst>
            <a:rect l="l" t="t" r="r" b="b"/>
            <a:pathLst>
              <a:path h="5693923">
                <a:moveTo>
                  <a:pt x="0" y="0"/>
                </a:moveTo>
                <a:lnTo>
                  <a:pt x="0" y="5693923"/>
                </a:lnTo>
              </a:path>
            </a:pathLst>
          </a:custGeom>
          <a:noFill/>
          <a:ln>
            <a:gradFill>
              <a:gsLst>
                <a:gs pos="0">
                  <a:srgbClr val="6E8A95"/>
                </a:gs>
                <a:gs pos="100000">
                  <a:srgbClr val="A13E50">
                    <a:alpha val="5400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BDA4ED-0C1F-AAC0-311E-0A74552CB6BB}"/>
              </a:ext>
            </a:extLst>
          </p:cNvPr>
          <p:cNvSpPr/>
          <p:nvPr/>
        </p:nvSpPr>
        <p:spPr>
          <a:xfrm>
            <a:off x="2650599" y="-35840"/>
            <a:ext cx="4835006" cy="482048"/>
          </a:xfrm>
          <a:prstGeom prst="rect">
            <a:avLst/>
          </a:prstGeom>
          <a:gradFill flip="none" rotWithShape="1">
            <a:gsLst>
              <a:gs pos="0">
                <a:srgbClr val="373C3A"/>
              </a:gs>
              <a:gs pos="50000">
                <a:srgbClr val="7D9993"/>
              </a:gs>
              <a:gs pos="100000">
                <a:srgbClr val="61616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bg1"/>
                </a:solidFill>
                <a:effectLst>
                  <a:outerShdw blurRad="38100" dist="19050" dir="2700000" algn="tl" rotWithShape="0">
                    <a:schemeClr val="dk1">
                      <a:alpha val="40000"/>
                    </a:schemeClr>
                  </a:outerShdw>
                </a:effectLst>
              </a:rPr>
              <a:t>Sulphur Dioxide</a:t>
            </a:r>
          </a:p>
        </p:txBody>
      </p:sp>
      <p:pic>
        <p:nvPicPr>
          <p:cNvPr id="4" name="Picture 3">
            <a:extLst>
              <a:ext uri="{FF2B5EF4-FFF2-40B4-BE49-F238E27FC236}">
                <a16:creationId xmlns:a16="http://schemas.microsoft.com/office/drawing/2014/main" id="{2252A7AD-3F3F-219D-FA4B-6A2991C7B3E8}"/>
              </a:ext>
            </a:extLst>
          </p:cNvPr>
          <p:cNvPicPr>
            <a:picLocks noChangeAspect="1"/>
          </p:cNvPicPr>
          <p:nvPr/>
        </p:nvPicPr>
        <p:blipFill>
          <a:blip r:embed="rId6"/>
          <a:stretch>
            <a:fillRect/>
          </a:stretch>
        </p:blipFill>
        <p:spPr>
          <a:xfrm>
            <a:off x="-1" y="-1"/>
            <a:ext cx="2650603" cy="6794073"/>
          </a:xfrm>
          <a:prstGeom prst="rect">
            <a:avLst/>
          </a:prstGeom>
        </p:spPr>
      </p:pic>
      <p:sp>
        <p:nvSpPr>
          <p:cNvPr id="12" name="Subtitle 11">
            <a:extLst>
              <a:ext uri="{FF2B5EF4-FFF2-40B4-BE49-F238E27FC236}">
                <a16:creationId xmlns:a16="http://schemas.microsoft.com/office/drawing/2014/main" id="{A336FEA9-C85A-3569-16F0-5ECBABBE0BEC}"/>
              </a:ext>
            </a:extLst>
          </p:cNvPr>
          <p:cNvSpPr>
            <a:spLocks noGrp="1"/>
          </p:cNvSpPr>
          <p:nvPr>
            <p:ph type="subTitle" idx="4294967295"/>
          </p:nvPr>
        </p:nvSpPr>
        <p:spPr>
          <a:xfrm>
            <a:off x="0" y="6174781"/>
            <a:ext cx="12192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rmAutofit/>
          </a:bodyPr>
          <a:lstStyle/>
          <a:p>
            <a:pPr marL="0" indent="0" algn="ctr">
              <a:buNone/>
            </a:pPr>
            <a:r>
              <a:rPr lang="en-US" sz="2400" cap="all" spc="300" dirty="0">
                <a:solidFill>
                  <a:schemeClr val="bg1"/>
                </a:solidFill>
              </a:rPr>
              <a:t>Q&amp;A – Pollution Versus Respiratory Health</a:t>
            </a:r>
          </a:p>
        </p:txBody>
      </p:sp>
      <p:pic>
        <p:nvPicPr>
          <p:cNvPr id="2" name="Picture 1" descr="A graph with blue and orange dots&#10;&#10;Description automatically generated">
            <a:extLst>
              <a:ext uri="{FF2B5EF4-FFF2-40B4-BE49-F238E27FC236}">
                <a16:creationId xmlns:a16="http://schemas.microsoft.com/office/drawing/2014/main" id="{BDCBCBF3-F144-E871-F31D-03A648300223}"/>
              </a:ext>
            </a:extLst>
          </p:cNvPr>
          <p:cNvPicPr>
            <a:picLocks noChangeAspect="1"/>
          </p:cNvPicPr>
          <p:nvPr/>
        </p:nvPicPr>
        <p:blipFill rotWithShape="1">
          <a:blip r:embed="rId7">
            <a:extLst>
              <a:ext uri="{28A0092B-C50C-407E-A947-70E740481C1C}">
                <a14:useLocalDpi xmlns:a14="http://schemas.microsoft.com/office/drawing/2010/main" val="0"/>
              </a:ext>
            </a:extLst>
          </a:blip>
          <a:srcRect l="4718" t="5989" r="8500" b="228"/>
          <a:stretch/>
        </p:blipFill>
        <p:spPr>
          <a:xfrm>
            <a:off x="7905058" y="422054"/>
            <a:ext cx="3957362" cy="2565987"/>
          </a:xfrm>
          <a:prstGeom prst="rect">
            <a:avLst/>
          </a:prstGeom>
        </p:spPr>
      </p:pic>
      <p:pic>
        <p:nvPicPr>
          <p:cNvPr id="5" name="Picture 4" descr="A graph with blue and orange dots&#10;&#10;Description automatically generated">
            <a:extLst>
              <a:ext uri="{FF2B5EF4-FFF2-40B4-BE49-F238E27FC236}">
                <a16:creationId xmlns:a16="http://schemas.microsoft.com/office/drawing/2014/main" id="{1ED62F16-CF33-B488-95C9-BA8691514F0E}"/>
              </a:ext>
            </a:extLst>
          </p:cNvPr>
          <p:cNvPicPr>
            <a:picLocks noChangeAspect="1"/>
          </p:cNvPicPr>
          <p:nvPr/>
        </p:nvPicPr>
        <p:blipFill rotWithShape="1">
          <a:blip r:embed="rId8">
            <a:extLst>
              <a:ext uri="{28A0092B-C50C-407E-A947-70E740481C1C}">
                <a14:useLocalDpi xmlns:a14="http://schemas.microsoft.com/office/drawing/2010/main" val="0"/>
              </a:ext>
            </a:extLst>
          </a:blip>
          <a:srcRect l="5005" t="6216" r="8213"/>
          <a:stretch/>
        </p:blipFill>
        <p:spPr>
          <a:xfrm>
            <a:off x="7905058" y="3546020"/>
            <a:ext cx="3957362" cy="2565987"/>
          </a:xfrm>
          <a:prstGeom prst="rect">
            <a:avLst/>
          </a:prstGeom>
        </p:spPr>
      </p:pic>
      <p:pic>
        <p:nvPicPr>
          <p:cNvPr id="6" name="Picture 5" descr="A graph with blue and orange dots&#10;&#10;Description automatically generated">
            <a:extLst>
              <a:ext uri="{FF2B5EF4-FFF2-40B4-BE49-F238E27FC236}">
                <a16:creationId xmlns:a16="http://schemas.microsoft.com/office/drawing/2014/main" id="{DFF83F41-8B6A-35B7-9634-6C0E3B26052A}"/>
              </a:ext>
            </a:extLst>
          </p:cNvPr>
          <p:cNvPicPr>
            <a:picLocks noChangeAspect="1"/>
          </p:cNvPicPr>
          <p:nvPr/>
        </p:nvPicPr>
        <p:blipFill rotWithShape="1">
          <a:blip r:embed="rId9">
            <a:extLst>
              <a:ext uri="{28A0092B-C50C-407E-A947-70E740481C1C}">
                <a14:useLocalDpi xmlns:a14="http://schemas.microsoft.com/office/drawing/2010/main" val="0"/>
              </a:ext>
            </a:extLst>
          </a:blip>
          <a:srcRect l="4630" t="6216" r="5378"/>
          <a:stretch/>
        </p:blipFill>
        <p:spPr>
          <a:xfrm>
            <a:off x="2969737" y="3505612"/>
            <a:ext cx="4167987" cy="2606143"/>
          </a:xfrm>
          <a:prstGeom prst="rect">
            <a:avLst/>
          </a:prstGeom>
        </p:spPr>
      </p:pic>
      <p:pic>
        <p:nvPicPr>
          <p:cNvPr id="7" name="Picture 6" descr="A graph with red and blue dots&#10;&#10;Description automatically generated">
            <a:extLst>
              <a:ext uri="{FF2B5EF4-FFF2-40B4-BE49-F238E27FC236}">
                <a16:creationId xmlns:a16="http://schemas.microsoft.com/office/drawing/2014/main" id="{4A61A0DD-36C2-3676-C57A-41E3C96023DC}"/>
              </a:ext>
            </a:extLst>
          </p:cNvPr>
          <p:cNvPicPr>
            <a:picLocks noChangeAspect="1"/>
          </p:cNvPicPr>
          <p:nvPr/>
        </p:nvPicPr>
        <p:blipFill rotWithShape="1">
          <a:blip r:embed="rId10">
            <a:extLst>
              <a:ext uri="{28A0092B-C50C-407E-A947-70E740481C1C}">
                <a14:useLocalDpi xmlns:a14="http://schemas.microsoft.com/office/drawing/2010/main" val="0"/>
              </a:ext>
            </a:extLst>
          </a:blip>
          <a:srcRect l="2270" t="6216" r="7738"/>
          <a:stretch/>
        </p:blipFill>
        <p:spPr>
          <a:xfrm>
            <a:off x="2882251" y="447657"/>
            <a:ext cx="4103766" cy="2565988"/>
          </a:xfrm>
          <a:prstGeom prst="rect">
            <a:avLst/>
          </a:prstGeom>
        </p:spPr>
      </p:pic>
      <p:sp>
        <p:nvSpPr>
          <p:cNvPr id="8" name="Rectangle 7">
            <a:extLst>
              <a:ext uri="{FF2B5EF4-FFF2-40B4-BE49-F238E27FC236}">
                <a16:creationId xmlns:a16="http://schemas.microsoft.com/office/drawing/2014/main" id="{D8927307-4C78-5444-3DB4-877EE01AEDDC}"/>
              </a:ext>
            </a:extLst>
          </p:cNvPr>
          <p:cNvSpPr/>
          <p:nvPr/>
        </p:nvSpPr>
        <p:spPr>
          <a:xfrm>
            <a:off x="2650603" y="3055258"/>
            <a:ext cx="4835002" cy="482048"/>
          </a:xfrm>
          <a:prstGeom prst="rect">
            <a:avLst/>
          </a:prstGeom>
          <a:gradFill flip="none" rotWithShape="1">
            <a:gsLst>
              <a:gs pos="0">
                <a:srgbClr val="373C3A"/>
              </a:gs>
              <a:gs pos="50000">
                <a:srgbClr val="7D9993"/>
              </a:gs>
              <a:gs pos="100000">
                <a:srgbClr val="61616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n w="0"/>
                <a:solidFill>
                  <a:schemeClr val="bg1"/>
                </a:solidFill>
                <a:effectLst>
                  <a:outerShdw blurRad="38100" dist="19050" dir="2700000" algn="tl" rotWithShape="0">
                    <a:schemeClr val="dk1">
                      <a:alpha val="40000"/>
                    </a:schemeClr>
                  </a:outerShdw>
                </a:effectLst>
              </a:rPr>
              <a:t>Nitrogen Monoxide</a:t>
            </a:r>
            <a:endParaRPr lang="en-US" sz="2800" dirty="0">
              <a:ln w="0"/>
              <a:solidFill>
                <a:schemeClr val="bg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7428E4D9-764E-1017-0F9D-02DB57A04CB9}"/>
              </a:ext>
            </a:extLst>
          </p:cNvPr>
          <p:cNvSpPr/>
          <p:nvPr/>
        </p:nvSpPr>
        <p:spPr>
          <a:xfrm>
            <a:off x="7485607" y="-35840"/>
            <a:ext cx="4706395" cy="482048"/>
          </a:xfrm>
          <a:prstGeom prst="rect">
            <a:avLst/>
          </a:prstGeom>
          <a:gradFill flip="none" rotWithShape="1">
            <a:gsLst>
              <a:gs pos="0">
                <a:srgbClr val="373C3A"/>
              </a:gs>
              <a:gs pos="50000">
                <a:srgbClr val="7D9993"/>
              </a:gs>
              <a:gs pos="100000">
                <a:srgbClr val="61616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n w="0"/>
                <a:solidFill>
                  <a:schemeClr val="bg1"/>
                </a:solidFill>
                <a:effectLst>
                  <a:outerShdw blurRad="38100" dist="19050" dir="2700000" algn="tl" rotWithShape="0">
                    <a:schemeClr val="dk1">
                      <a:alpha val="40000"/>
                    </a:schemeClr>
                  </a:outerShdw>
                </a:effectLst>
              </a:rPr>
              <a:t>Ammonia</a:t>
            </a:r>
            <a:endParaRPr lang="en-US" sz="2800" dirty="0">
              <a:ln w="0"/>
              <a:solidFill>
                <a:schemeClr val="bg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85E960CE-374A-55FD-A965-5950EFA7B254}"/>
              </a:ext>
            </a:extLst>
          </p:cNvPr>
          <p:cNvSpPr/>
          <p:nvPr/>
        </p:nvSpPr>
        <p:spPr>
          <a:xfrm>
            <a:off x="7485605" y="3055433"/>
            <a:ext cx="4706395" cy="482048"/>
          </a:xfrm>
          <a:prstGeom prst="rect">
            <a:avLst/>
          </a:prstGeom>
          <a:gradFill flip="none" rotWithShape="1">
            <a:gsLst>
              <a:gs pos="0">
                <a:srgbClr val="373C3A"/>
              </a:gs>
              <a:gs pos="50000">
                <a:srgbClr val="7D9993"/>
              </a:gs>
              <a:gs pos="100000">
                <a:srgbClr val="61616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n w="0"/>
                <a:solidFill>
                  <a:schemeClr val="bg1"/>
                </a:solidFill>
                <a:effectLst>
                  <a:outerShdw blurRad="38100" dist="19050" dir="2700000" algn="tl" rotWithShape="0">
                    <a:schemeClr val="dk1">
                      <a:alpha val="40000"/>
                    </a:schemeClr>
                  </a:outerShdw>
                </a:effectLst>
              </a:rPr>
              <a:t>Carbon Monoxide</a:t>
            </a:r>
            <a:endParaRPr lang="en-US" sz="28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85632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D82040F3-AB4A-BD67-6C85-39E5DB84A9F7}"/>
              </a:ext>
            </a:extLst>
          </p:cNvPr>
          <p:cNvGraphicFramePr>
            <a:graphicFrameLocks noChangeAspect="1"/>
          </p:cNvGraphicFramePr>
          <p:nvPr>
            <p:custDataLst>
              <p:tags r:id="rId1"/>
            </p:custDataLst>
            <p:extLst>
              <p:ext uri="{D42A27DB-BD31-4B8C-83A1-F6EECF244321}">
                <p14:modId xmlns:p14="http://schemas.microsoft.com/office/powerpoint/2010/main" val="13895551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7" name="Picture Placeholder 6" descr="Aerial view of a town&#10;&#10;Description automatically generated">
            <a:extLst>
              <a:ext uri="{FF2B5EF4-FFF2-40B4-BE49-F238E27FC236}">
                <a16:creationId xmlns:a16="http://schemas.microsoft.com/office/drawing/2014/main" id="{1A379AC3-2480-347D-6AB7-2E3A9CBCFB6E}"/>
              </a:ext>
            </a:extLst>
          </p:cNvPr>
          <p:cNvPicPr>
            <a:picLocks noGrp="1" noChangeAspect="1"/>
          </p:cNvPicPr>
          <p:nvPr>
            <p:ph type="pic" sz="quarter" idx="11"/>
          </p:nvPr>
        </p:nvPicPr>
        <p:blipFill rotWithShape="1">
          <a:blip r:embed="rId6">
            <a:extLst>
              <a:ext uri="{28A0092B-C50C-407E-A947-70E740481C1C}">
                <a14:useLocalDpi xmlns:a14="http://schemas.microsoft.com/office/drawing/2010/main" val="0"/>
              </a:ext>
            </a:extLst>
          </a:blip>
          <a:srcRect t="5549" b="4809"/>
          <a:stretch/>
        </p:blipFill>
        <p:spPr>
          <a:xfrm>
            <a:off x="20" y="10"/>
            <a:ext cx="12191980" cy="6857990"/>
          </a:xfrm>
          <a:noFill/>
        </p:spPr>
      </p:pic>
      <p:sp>
        <p:nvSpPr>
          <p:cNvPr id="6" name="Title 5">
            <a:extLst>
              <a:ext uri="{FF2B5EF4-FFF2-40B4-BE49-F238E27FC236}">
                <a16:creationId xmlns:a16="http://schemas.microsoft.com/office/drawing/2014/main" id="{F20A922B-22EC-7FD8-FA8C-2FFAC558BD66}"/>
              </a:ext>
            </a:extLst>
          </p:cNvPr>
          <p:cNvSpPr>
            <a:spLocks noGrp="1"/>
          </p:cNvSpPr>
          <p:nvPr>
            <p:ph type="title"/>
          </p:nvPr>
        </p:nvSpPr>
        <p:spPr>
          <a:xfrm>
            <a:off x="900752" y="1596571"/>
            <a:ext cx="10781732" cy="3465425"/>
          </a:xfrm>
          <a:solidFill>
            <a:srgbClr val="1E3523">
              <a:alpha val="42000"/>
            </a:srgbClr>
          </a:solidFill>
        </p:spPr>
        <p:txBody>
          <a:bodyPr vert="horz" anchor="b">
            <a:normAutofit/>
          </a:bodyPr>
          <a:lstStyle/>
          <a:p>
            <a:r>
              <a:rPr lang="en-US" sz="6600" b="1" dirty="0"/>
              <a:t>Clearing the Air:</a:t>
            </a:r>
            <a:br>
              <a:rPr lang="en-US" sz="6600" b="1" dirty="0"/>
            </a:br>
            <a:r>
              <a:rPr lang="en-US" sz="6600" b="1" dirty="0"/>
              <a:t> </a:t>
            </a:r>
            <a:r>
              <a:rPr lang="en-US" sz="2000" b="1" dirty="0"/>
              <a:t>Unveiling Insights on Pollution and Health Through Data Analysis</a:t>
            </a:r>
          </a:p>
        </p:txBody>
      </p:sp>
    </p:spTree>
    <p:extLst>
      <p:ext uri="{BB962C8B-B14F-4D97-AF65-F5344CB8AC3E}">
        <p14:creationId xmlns:p14="http://schemas.microsoft.com/office/powerpoint/2010/main" val="639264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925DB8C-A874-3597-BD3A-AF23B2C6690A}"/>
              </a:ext>
            </a:extLst>
          </p:cNvPr>
          <p:cNvGraphicFramePr>
            <a:graphicFrameLocks noChangeAspect="1"/>
          </p:cNvGraphicFramePr>
          <p:nvPr>
            <p:custDataLst>
              <p:tags r:id="rId1"/>
            </p:custDataLst>
            <p:extLst>
              <p:ext uri="{D42A27DB-BD31-4B8C-83A1-F6EECF244321}">
                <p14:modId xmlns:p14="http://schemas.microsoft.com/office/powerpoint/2010/main" val="23188926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3" name="think-cell data - do not delete" hidden="1">
                        <a:extLst>
                          <a:ext uri="{FF2B5EF4-FFF2-40B4-BE49-F238E27FC236}">
                            <a16:creationId xmlns:a16="http://schemas.microsoft.com/office/drawing/2014/main" id="{0925DB8C-A874-3597-BD3A-AF23B2C669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1143000"/>
            <a:ext cx="9144000" cy="2286000"/>
          </a:xfrm>
          <a:noFill/>
        </p:spPr>
        <p:txBody>
          <a:bodyPr vert="horz"/>
          <a:lstStyle/>
          <a:p>
            <a:r>
              <a:rPr lang="en-US" sz="6600" dirty="0">
                <a:solidFill>
                  <a:schemeClr val="accent1">
                    <a:lumMod val="50000"/>
                  </a:schemeClr>
                </a:solidFill>
              </a:rPr>
              <a:t>CONCLUSIONS</a:t>
            </a:r>
          </a:p>
        </p:txBody>
      </p:sp>
      <p:sp>
        <p:nvSpPr>
          <p:cNvPr id="4" name="Subtitle 2">
            <a:extLst>
              <a:ext uri="{FF2B5EF4-FFF2-40B4-BE49-F238E27FC236}">
                <a16:creationId xmlns:a16="http://schemas.microsoft.com/office/drawing/2014/main" id="{3763D88C-CCAB-046B-9B28-70D6143DA69B}"/>
              </a:ext>
            </a:extLst>
          </p:cNvPr>
          <p:cNvSpPr>
            <a:spLocks noGrp="1"/>
          </p:cNvSpPr>
          <p:nvPr>
            <p:ph type="subTitle" idx="1" hasCustomPrompt="1"/>
          </p:nvPr>
        </p:nvSpPr>
        <p:spPr>
          <a:xfrm>
            <a:off x="0" y="6174781"/>
            <a:ext cx="12192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So, What are Our Thoughts?</a:t>
            </a:r>
          </a:p>
        </p:txBody>
      </p:sp>
    </p:spTree>
    <p:extLst>
      <p:ext uri="{BB962C8B-B14F-4D97-AF65-F5344CB8AC3E}">
        <p14:creationId xmlns:p14="http://schemas.microsoft.com/office/powerpoint/2010/main" val="2217300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925DB8C-A874-3597-BD3A-AF23B2C6690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3" name="think-cell data - do not delete" hidden="1">
                        <a:extLst>
                          <a:ext uri="{FF2B5EF4-FFF2-40B4-BE49-F238E27FC236}">
                            <a16:creationId xmlns:a16="http://schemas.microsoft.com/office/drawing/2014/main" id="{0925DB8C-A874-3597-BD3A-AF23B2C669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Subtitle 11">
            <a:extLst>
              <a:ext uri="{FF2B5EF4-FFF2-40B4-BE49-F238E27FC236}">
                <a16:creationId xmlns:a16="http://schemas.microsoft.com/office/drawing/2014/main" id="{A336FEA9-C85A-3569-16F0-5ECBABBE0BEC}"/>
              </a:ext>
            </a:extLst>
          </p:cNvPr>
          <p:cNvSpPr>
            <a:spLocks noGrp="1"/>
          </p:cNvSpPr>
          <p:nvPr>
            <p:ph type="subTitle" idx="4294967295"/>
          </p:nvPr>
        </p:nvSpPr>
        <p:spPr>
          <a:xfrm>
            <a:off x="0" y="6174781"/>
            <a:ext cx="12192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rmAutofit/>
          </a:bodyPr>
          <a:lstStyle/>
          <a:p>
            <a:pPr marL="0" indent="0" algn="ctr">
              <a:buNone/>
            </a:pPr>
            <a:r>
              <a:rPr lang="en-US" sz="2400" cap="all" spc="300" dirty="0">
                <a:solidFill>
                  <a:schemeClr val="bg1"/>
                </a:solidFill>
              </a:rPr>
              <a:t>Conclusions &amp; Limitations</a:t>
            </a:r>
          </a:p>
        </p:txBody>
      </p:sp>
      <p:sp>
        <p:nvSpPr>
          <p:cNvPr id="2" name="Rectangle: Rounded Corners 1">
            <a:extLst>
              <a:ext uri="{FF2B5EF4-FFF2-40B4-BE49-F238E27FC236}">
                <a16:creationId xmlns:a16="http://schemas.microsoft.com/office/drawing/2014/main" id="{29582513-3E33-2717-874F-716B24A05622}"/>
              </a:ext>
            </a:extLst>
          </p:cNvPr>
          <p:cNvSpPr/>
          <p:nvPr/>
        </p:nvSpPr>
        <p:spPr>
          <a:xfrm>
            <a:off x="381965" y="874583"/>
            <a:ext cx="5382227" cy="2210765"/>
          </a:xfrm>
          <a:prstGeom prst="roundRect">
            <a:avLst>
              <a:gd name="adj" fmla="val 16143"/>
            </a:avLst>
          </a:prstGeom>
          <a:gradFill flip="none" rotWithShape="1">
            <a:gsLst>
              <a:gs pos="0">
                <a:schemeClr val="accent3">
                  <a:lumMod val="40000"/>
                  <a:lumOff val="60000"/>
                </a:schemeClr>
              </a:gs>
              <a:gs pos="100000">
                <a:schemeClr val="accent3">
                  <a:lumMod val="20000"/>
                  <a:lumOff val="8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3">
                    <a:lumMod val="50000"/>
                  </a:schemeClr>
                </a:solidFill>
              </a:rPr>
              <a:t>Population v Pollution Levels </a:t>
            </a:r>
          </a:p>
          <a:p>
            <a:pPr algn="ctr"/>
            <a:r>
              <a:rPr lang="en-US" sz="2400" dirty="0">
                <a:solidFill>
                  <a:schemeClr val="accent3">
                    <a:lumMod val="50000"/>
                  </a:schemeClr>
                </a:solidFill>
              </a:rPr>
              <a:t>= </a:t>
            </a:r>
          </a:p>
          <a:p>
            <a:pPr algn="ctr"/>
            <a:r>
              <a:rPr lang="en-US" sz="2400" dirty="0">
                <a:solidFill>
                  <a:schemeClr val="accent3">
                    <a:lumMod val="50000"/>
                  </a:schemeClr>
                </a:solidFill>
              </a:rPr>
              <a:t>Correlation (Global)</a:t>
            </a:r>
          </a:p>
          <a:p>
            <a:pPr algn="ctr"/>
            <a:r>
              <a:rPr lang="en-US" sz="2400" dirty="0">
                <a:solidFill>
                  <a:schemeClr val="tx1"/>
                </a:solidFill>
              </a:rPr>
              <a:t>≠</a:t>
            </a:r>
          </a:p>
          <a:p>
            <a:pPr algn="ctr"/>
            <a:r>
              <a:rPr lang="en-US" sz="2400" dirty="0">
                <a:solidFill>
                  <a:schemeClr val="tx1"/>
                </a:solidFill>
              </a:rPr>
              <a:t>Weak Correlation (Australia)</a:t>
            </a:r>
            <a:endParaRPr lang="en-US" sz="2400" dirty="0">
              <a:solidFill>
                <a:schemeClr val="accent3">
                  <a:lumMod val="50000"/>
                </a:schemeClr>
              </a:solidFill>
            </a:endParaRPr>
          </a:p>
        </p:txBody>
      </p:sp>
      <p:sp>
        <p:nvSpPr>
          <p:cNvPr id="5" name="Rectangle: Rounded Corners 4">
            <a:extLst>
              <a:ext uri="{FF2B5EF4-FFF2-40B4-BE49-F238E27FC236}">
                <a16:creationId xmlns:a16="http://schemas.microsoft.com/office/drawing/2014/main" id="{EF8872FF-739D-2773-1010-4C09FB554A3C}"/>
              </a:ext>
            </a:extLst>
          </p:cNvPr>
          <p:cNvSpPr/>
          <p:nvPr/>
        </p:nvSpPr>
        <p:spPr>
          <a:xfrm>
            <a:off x="6427810" y="874583"/>
            <a:ext cx="5382227" cy="2210765"/>
          </a:xfrm>
          <a:prstGeom prst="roundRect">
            <a:avLst>
              <a:gd name="adj" fmla="val 16143"/>
            </a:avLst>
          </a:prstGeom>
          <a:gradFill flip="none" rotWithShape="1">
            <a:gsLst>
              <a:gs pos="100000">
                <a:schemeClr val="bg2">
                  <a:lumMod val="90000"/>
                </a:schemeClr>
              </a:gs>
              <a:gs pos="0">
                <a:schemeClr val="bg2">
                  <a:lumMod val="75000"/>
                </a:schemeClr>
              </a:gs>
            </a:gsLst>
            <a:lin ang="4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ctr">
              <a:buFontTx/>
              <a:buChar char="-"/>
            </a:pPr>
            <a:r>
              <a:rPr lang="en-US" sz="2400" dirty="0">
                <a:solidFill>
                  <a:schemeClr val="accent3">
                    <a:lumMod val="50000"/>
                  </a:schemeClr>
                </a:solidFill>
              </a:rPr>
              <a:t>Timeframe (2 years)</a:t>
            </a:r>
          </a:p>
          <a:p>
            <a:pPr marL="457200" indent="-457200" algn="ctr">
              <a:buFontTx/>
              <a:buChar char="-"/>
            </a:pPr>
            <a:r>
              <a:rPr lang="en-US" sz="2400" dirty="0">
                <a:solidFill>
                  <a:schemeClr val="accent3">
                    <a:lumMod val="50000"/>
                  </a:schemeClr>
                </a:solidFill>
              </a:rPr>
              <a:t>Socio-economic considerations</a:t>
            </a:r>
          </a:p>
          <a:p>
            <a:pPr marL="457200" indent="-457200" algn="ctr">
              <a:buFontTx/>
              <a:buChar char="-"/>
            </a:pPr>
            <a:endParaRPr lang="en-US" sz="2400" dirty="0">
              <a:solidFill>
                <a:schemeClr val="accent3">
                  <a:lumMod val="50000"/>
                </a:schemeClr>
              </a:solidFill>
            </a:endParaRPr>
          </a:p>
        </p:txBody>
      </p:sp>
      <p:sp>
        <p:nvSpPr>
          <p:cNvPr id="6" name="Rectangle: Rounded Corners 5">
            <a:extLst>
              <a:ext uri="{FF2B5EF4-FFF2-40B4-BE49-F238E27FC236}">
                <a16:creationId xmlns:a16="http://schemas.microsoft.com/office/drawing/2014/main" id="{15D27F83-202B-CCEE-AAAE-CB3A184E6347}"/>
              </a:ext>
            </a:extLst>
          </p:cNvPr>
          <p:cNvSpPr/>
          <p:nvPr/>
        </p:nvSpPr>
        <p:spPr>
          <a:xfrm>
            <a:off x="381964" y="3496326"/>
            <a:ext cx="5382227" cy="2210765"/>
          </a:xfrm>
          <a:prstGeom prst="roundRect">
            <a:avLst>
              <a:gd name="adj" fmla="val 16143"/>
            </a:avLst>
          </a:prstGeom>
          <a:gradFill flip="none" rotWithShape="1">
            <a:gsLst>
              <a:gs pos="0">
                <a:schemeClr val="accent2">
                  <a:lumMod val="60000"/>
                  <a:lumOff val="40000"/>
                </a:schemeClr>
              </a:gs>
              <a:gs pos="100000">
                <a:schemeClr val="accent2">
                  <a:lumMod val="20000"/>
                  <a:lumOff val="8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3">
                    <a:lumMod val="50000"/>
                  </a:schemeClr>
                </a:solidFill>
              </a:rPr>
              <a:t>Pollution Level Means Vary by Season</a:t>
            </a:r>
          </a:p>
        </p:txBody>
      </p:sp>
      <p:sp>
        <p:nvSpPr>
          <p:cNvPr id="7" name="Rectangle: Rounded Corners 6">
            <a:extLst>
              <a:ext uri="{FF2B5EF4-FFF2-40B4-BE49-F238E27FC236}">
                <a16:creationId xmlns:a16="http://schemas.microsoft.com/office/drawing/2014/main" id="{27C9C2A6-8EDA-8654-AC07-9F841DD1C189}"/>
              </a:ext>
            </a:extLst>
          </p:cNvPr>
          <p:cNvSpPr/>
          <p:nvPr/>
        </p:nvSpPr>
        <p:spPr>
          <a:xfrm>
            <a:off x="6427810" y="3496326"/>
            <a:ext cx="5382227" cy="2210765"/>
          </a:xfrm>
          <a:prstGeom prst="roundRect">
            <a:avLst>
              <a:gd name="adj" fmla="val 16143"/>
            </a:avLst>
          </a:prstGeom>
          <a:gradFill flip="none" rotWithShape="1">
            <a:gsLst>
              <a:gs pos="100000">
                <a:schemeClr val="accent1">
                  <a:lumMod val="20000"/>
                  <a:lumOff val="80000"/>
                </a:schemeClr>
              </a:gs>
              <a:gs pos="0">
                <a:schemeClr val="accent1">
                  <a:lumMod val="60000"/>
                  <a:lumOff val="40000"/>
                </a:schemeClr>
              </a:gs>
            </a:gsLst>
            <a:lin ang="4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Tx/>
              <a:buChar char="-"/>
            </a:pPr>
            <a:r>
              <a:rPr lang="en-US" sz="2400" dirty="0">
                <a:solidFill>
                  <a:schemeClr val="tx1"/>
                </a:solidFill>
              </a:rPr>
              <a:t>Timeframes (2 years)</a:t>
            </a:r>
          </a:p>
          <a:p>
            <a:pPr marL="285750" indent="-285750" algn="ctr">
              <a:buFontTx/>
              <a:buChar char="-"/>
            </a:pPr>
            <a:r>
              <a:rPr lang="en-US" sz="2400" dirty="0">
                <a:solidFill>
                  <a:schemeClr val="tx1"/>
                </a:solidFill>
              </a:rPr>
              <a:t>Consistency of reporting and analysis across countries</a:t>
            </a:r>
          </a:p>
        </p:txBody>
      </p:sp>
      <p:sp>
        <p:nvSpPr>
          <p:cNvPr id="4" name="Rectangle 3">
            <a:extLst>
              <a:ext uri="{FF2B5EF4-FFF2-40B4-BE49-F238E27FC236}">
                <a16:creationId xmlns:a16="http://schemas.microsoft.com/office/drawing/2014/main" id="{71329CB5-EDBF-C7E1-D6E8-BF127F677BB0}"/>
              </a:ext>
            </a:extLst>
          </p:cNvPr>
          <p:cNvSpPr/>
          <p:nvPr/>
        </p:nvSpPr>
        <p:spPr>
          <a:xfrm>
            <a:off x="0" y="-35840"/>
            <a:ext cx="6025155" cy="482048"/>
          </a:xfrm>
          <a:prstGeom prst="rect">
            <a:avLst/>
          </a:prstGeom>
          <a:gradFill flip="none" rotWithShape="1">
            <a:gsLst>
              <a:gs pos="0">
                <a:srgbClr val="373C3A"/>
              </a:gs>
              <a:gs pos="50000">
                <a:srgbClr val="7D9993"/>
              </a:gs>
              <a:gs pos="100000">
                <a:srgbClr val="61616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bg1"/>
                </a:solidFill>
                <a:effectLst>
                  <a:outerShdw blurRad="38100" dist="19050" dir="2700000" algn="tl" rotWithShape="0">
                    <a:schemeClr val="dk1">
                      <a:alpha val="40000"/>
                    </a:schemeClr>
                  </a:outerShdw>
                </a:effectLst>
              </a:rPr>
              <a:t>Conclusion</a:t>
            </a:r>
          </a:p>
        </p:txBody>
      </p:sp>
      <p:sp>
        <p:nvSpPr>
          <p:cNvPr id="8" name="Rectangle 7">
            <a:extLst>
              <a:ext uri="{FF2B5EF4-FFF2-40B4-BE49-F238E27FC236}">
                <a16:creationId xmlns:a16="http://schemas.microsoft.com/office/drawing/2014/main" id="{1ACDA3D7-2AFC-3EC7-63E3-F116F08F549E}"/>
              </a:ext>
            </a:extLst>
          </p:cNvPr>
          <p:cNvSpPr/>
          <p:nvPr/>
        </p:nvSpPr>
        <p:spPr>
          <a:xfrm>
            <a:off x="6075946" y="-35840"/>
            <a:ext cx="6116054" cy="482048"/>
          </a:xfrm>
          <a:prstGeom prst="rect">
            <a:avLst/>
          </a:prstGeom>
          <a:gradFill flip="none" rotWithShape="1">
            <a:gsLst>
              <a:gs pos="0">
                <a:srgbClr val="373C3A"/>
              </a:gs>
              <a:gs pos="50000">
                <a:srgbClr val="7D9993"/>
              </a:gs>
              <a:gs pos="100000">
                <a:srgbClr val="61616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bg1"/>
                </a:solidFill>
                <a:effectLst>
                  <a:outerShdw blurRad="38100" dist="19050" dir="2700000" algn="tl" rotWithShape="0">
                    <a:schemeClr val="dk1">
                      <a:alpha val="40000"/>
                    </a:schemeClr>
                  </a:outerShdw>
                </a:effectLst>
              </a:rPr>
              <a:t>Limitations</a:t>
            </a:r>
          </a:p>
        </p:txBody>
      </p:sp>
      <p:sp>
        <p:nvSpPr>
          <p:cNvPr id="9" name="Oval 8">
            <a:extLst>
              <a:ext uri="{FF2B5EF4-FFF2-40B4-BE49-F238E27FC236}">
                <a16:creationId xmlns:a16="http://schemas.microsoft.com/office/drawing/2014/main" id="{0D8FF445-DA4C-A616-CFE8-F49A93FEE681}"/>
              </a:ext>
            </a:extLst>
          </p:cNvPr>
          <p:cNvSpPr/>
          <p:nvPr/>
        </p:nvSpPr>
        <p:spPr>
          <a:xfrm>
            <a:off x="211668" y="3341385"/>
            <a:ext cx="768942" cy="768942"/>
          </a:xfrm>
          <a:prstGeom prst="ellipse">
            <a:avLst/>
          </a:prstGeom>
          <a:effectLst>
            <a:outerShdw blurRad="50800" dist="38100" dir="2700000" algn="tl"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4000" dirty="0"/>
              <a:t>2</a:t>
            </a:r>
          </a:p>
        </p:txBody>
      </p:sp>
      <p:sp>
        <p:nvSpPr>
          <p:cNvPr id="10" name="Oval 9">
            <a:extLst>
              <a:ext uri="{FF2B5EF4-FFF2-40B4-BE49-F238E27FC236}">
                <a16:creationId xmlns:a16="http://schemas.microsoft.com/office/drawing/2014/main" id="{0D434B8B-7DF0-ACC0-7F9A-274A80262033}"/>
              </a:ext>
            </a:extLst>
          </p:cNvPr>
          <p:cNvSpPr/>
          <p:nvPr/>
        </p:nvSpPr>
        <p:spPr>
          <a:xfrm>
            <a:off x="194226" y="662114"/>
            <a:ext cx="768942" cy="768942"/>
          </a:xfrm>
          <a:prstGeom prst="ellipse">
            <a:avLst/>
          </a:prstGeom>
          <a:effectLst>
            <a:outerShdw blurRad="50800" dist="38100" dir="2700000" algn="tl"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4000" dirty="0"/>
              <a:t>1</a:t>
            </a:r>
          </a:p>
        </p:txBody>
      </p:sp>
    </p:spTree>
    <p:extLst>
      <p:ext uri="{BB962C8B-B14F-4D97-AF65-F5344CB8AC3E}">
        <p14:creationId xmlns:p14="http://schemas.microsoft.com/office/powerpoint/2010/main" val="2679087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925DB8C-A874-3597-BD3A-AF23B2C6690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3" name="think-cell data - do not delete" hidden="1">
                        <a:extLst>
                          <a:ext uri="{FF2B5EF4-FFF2-40B4-BE49-F238E27FC236}">
                            <a16:creationId xmlns:a16="http://schemas.microsoft.com/office/drawing/2014/main" id="{0925DB8C-A874-3597-BD3A-AF23B2C669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Subtitle 11">
            <a:extLst>
              <a:ext uri="{FF2B5EF4-FFF2-40B4-BE49-F238E27FC236}">
                <a16:creationId xmlns:a16="http://schemas.microsoft.com/office/drawing/2014/main" id="{A336FEA9-C85A-3569-16F0-5ECBABBE0BEC}"/>
              </a:ext>
            </a:extLst>
          </p:cNvPr>
          <p:cNvSpPr>
            <a:spLocks noGrp="1"/>
          </p:cNvSpPr>
          <p:nvPr>
            <p:ph type="subTitle" idx="4294967295"/>
          </p:nvPr>
        </p:nvSpPr>
        <p:spPr>
          <a:xfrm>
            <a:off x="0" y="6174781"/>
            <a:ext cx="12192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rmAutofit/>
          </a:bodyPr>
          <a:lstStyle/>
          <a:p>
            <a:pPr marL="0" indent="0" algn="ctr">
              <a:buNone/>
            </a:pPr>
            <a:r>
              <a:rPr lang="en-US" sz="2400" cap="all" spc="300" dirty="0">
                <a:solidFill>
                  <a:schemeClr val="bg1"/>
                </a:solidFill>
              </a:rPr>
              <a:t>Conclusions &amp; Limitations</a:t>
            </a:r>
          </a:p>
        </p:txBody>
      </p:sp>
      <p:sp>
        <p:nvSpPr>
          <p:cNvPr id="2" name="Rectangle: Rounded Corners 1">
            <a:extLst>
              <a:ext uri="{FF2B5EF4-FFF2-40B4-BE49-F238E27FC236}">
                <a16:creationId xmlns:a16="http://schemas.microsoft.com/office/drawing/2014/main" id="{29582513-3E33-2717-874F-716B24A05622}"/>
              </a:ext>
            </a:extLst>
          </p:cNvPr>
          <p:cNvSpPr/>
          <p:nvPr/>
        </p:nvSpPr>
        <p:spPr>
          <a:xfrm>
            <a:off x="381965" y="825815"/>
            <a:ext cx="5382227" cy="2210765"/>
          </a:xfrm>
          <a:prstGeom prst="roundRect">
            <a:avLst>
              <a:gd name="adj" fmla="val 16143"/>
            </a:avLst>
          </a:prstGeom>
          <a:gradFill flip="none" rotWithShape="1">
            <a:gsLst>
              <a:gs pos="0">
                <a:schemeClr val="accent3">
                  <a:lumMod val="40000"/>
                  <a:lumOff val="60000"/>
                </a:schemeClr>
              </a:gs>
              <a:gs pos="100000">
                <a:schemeClr val="accent3">
                  <a:lumMod val="20000"/>
                  <a:lumOff val="8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3">
                    <a:lumMod val="50000"/>
                  </a:schemeClr>
                </a:solidFill>
              </a:rPr>
              <a:t>Air Pollution v Depressive Mental Health Disorders</a:t>
            </a:r>
          </a:p>
          <a:p>
            <a:pPr algn="ctr"/>
            <a:r>
              <a:rPr lang="en-US" sz="2400" dirty="0">
                <a:solidFill>
                  <a:schemeClr val="accent3">
                    <a:lumMod val="50000"/>
                  </a:schemeClr>
                </a:solidFill>
              </a:rPr>
              <a:t>=</a:t>
            </a:r>
          </a:p>
          <a:p>
            <a:pPr algn="ctr"/>
            <a:r>
              <a:rPr lang="en-US" sz="2400" dirty="0">
                <a:solidFill>
                  <a:schemeClr val="accent3">
                    <a:lumMod val="50000"/>
                  </a:schemeClr>
                </a:solidFill>
              </a:rPr>
              <a:t>Inconclusive (more study needed)</a:t>
            </a:r>
          </a:p>
        </p:txBody>
      </p:sp>
      <p:sp>
        <p:nvSpPr>
          <p:cNvPr id="5" name="Rectangle: Rounded Corners 4">
            <a:extLst>
              <a:ext uri="{FF2B5EF4-FFF2-40B4-BE49-F238E27FC236}">
                <a16:creationId xmlns:a16="http://schemas.microsoft.com/office/drawing/2014/main" id="{EF8872FF-739D-2773-1010-4C09FB554A3C}"/>
              </a:ext>
            </a:extLst>
          </p:cNvPr>
          <p:cNvSpPr/>
          <p:nvPr/>
        </p:nvSpPr>
        <p:spPr>
          <a:xfrm>
            <a:off x="6446098" y="825815"/>
            <a:ext cx="5382227" cy="2210765"/>
          </a:xfrm>
          <a:prstGeom prst="roundRect">
            <a:avLst>
              <a:gd name="adj" fmla="val 16143"/>
            </a:avLst>
          </a:prstGeom>
          <a:gradFill flip="none" rotWithShape="1">
            <a:gsLst>
              <a:gs pos="100000">
                <a:schemeClr val="bg2">
                  <a:lumMod val="90000"/>
                </a:schemeClr>
              </a:gs>
              <a:gs pos="0">
                <a:schemeClr val="bg2">
                  <a:lumMod val="75000"/>
                </a:schemeClr>
              </a:gs>
            </a:gsLst>
            <a:lin ang="4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ctr">
              <a:buFontTx/>
              <a:buChar char="-"/>
            </a:pPr>
            <a:r>
              <a:rPr lang="en-US" sz="2400" dirty="0">
                <a:solidFill>
                  <a:schemeClr val="accent3">
                    <a:lumMod val="50000"/>
                  </a:schemeClr>
                </a:solidFill>
              </a:rPr>
              <a:t>Data collection bias</a:t>
            </a:r>
          </a:p>
          <a:p>
            <a:pPr marL="457200" indent="-457200" algn="ctr">
              <a:buFontTx/>
              <a:buChar char="-"/>
            </a:pPr>
            <a:r>
              <a:rPr lang="en-US" sz="2400" dirty="0">
                <a:solidFill>
                  <a:schemeClr val="accent3">
                    <a:lumMod val="50000"/>
                  </a:schemeClr>
                </a:solidFill>
              </a:rPr>
              <a:t>Consistency of reporting</a:t>
            </a:r>
          </a:p>
          <a:p>
            <a:pPr marL="457200" indent="-457200" algn="ctr">
              <a:buFontTx/>
              <a:buChar char="-"/>
            </a:pPr>
            <a:endParaRPr lang="en-US" sz="2400" dirty="0">
              <a:solidFill>
                <a:schemeClr val="accent3">
                  <a:lumMod val="50000"/>
                </a:schemeClr>
              </a:solidFill>
            </a:endParaRPr>
          </a:p>
        </p:txBody>
      </p:sp>
      <p:sp>
        <p:nvSpPr>
          <p:cNvPr id="6" name="Rectangle: Rounded Corners 5">
            <a:extLst>
              <a:ext uri="{FF2B5EF4-FFF2-40B4-BE49-F238E27FC236}">
                <a16:creationId xmlns:a16="http://schemas.microsoft.com/office/drawing/2014/main" id="{15D27F83-202B-CCEE-AAAE-CB3A184E6347}"/>
              </a:ext>
            </a:extLst>
          </p:cNvPr>
          <p:cNvSpPr/>
          <p:nvPr/>
        </p:nvSpPr>
        <p:spPr>
          <a:xfrm>
            <a:off x="381964" y="3520710"/>
            <a:ext cx="5382227" cy="2210765"/>
          </a:xfrm>
          <a:prstGeom prst="roundRect">
            <a:avLst>
              <a:gd name="adj" fmla="val 16143"/>
            </a:avLst>
          </a:prstGeom>
          <a:gradFill flip="none" rotWithShape="1">
            <a:gsLst>
              <a:gs pos="0">
                <a:schemeClr val="accent2">
                  <a:lumMod val="60000"/>
                  <a:lumOff val="40000"/>
                </a:schemeClr>
              </a:gs>
              <a:gs pos="100000">
                <a:schemeClr val="accent2">
                  <a:lumMod val="20000"/>
                  <a:lumOff val="8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3">
                    <a:lumMod val="50000"/>
                  </a:schemeClr>
                </a:solidFill>
              </a:rPr>
              <a:t>Air Pollution v Respiratory Deaths</a:t>
            </a:r>
          </a:p>
          <a:p>
            <a:pPr algn="ctr"/>
            <a:r>
              <a:rPr lang="en-US" sz="2400" dirty="0">
                <a:solidFill>
                  <a:schemeClr val="accent3">
                    <a:lumMod val="50000"/>
                  </a:schemeClr>
                </a:solidFill>
              </a:rPr>
              <a:t>=</a:t>
            </a:r>
          </a:p>
          <a:p>
            <a:pPr algn="ctr"/>
            <a:r>
              <a:rPr lang="en-US" sz="2400" dirty="0">
                <a:solidFill>
                  <a:schemeClr val="accent3">
                    <a:lumMod val="50000"/>
                  </a:schemeClr>
                </a:solidFill>
              </a:rPr>
              <a:t>Significant Correlation</a:t>
            </a:r>
          </a:p>
        </p:txBody>
      </p:sp>
      <p:sp>
        <p:nvSpPr>
          <p:cNvPr id="7" name="Rectangle: Rounded Corners 6">
            <a:extLst>
              <a:ext uri="{FF2B5EF4-FFF2-40B4-BE49-F238E27FC236}">
                <a16:creationId xmlns:a16="http://schemas.microsoft.com/office/drawing/2014/main" id="{27C9C2A6-8EDA-8654-AC07-9F841DD1C189}"/>
              </a:ext>
            </a:extLst>
          </p:cNvPr>
          <p:cNvSpPr/>
          <p:nvPr/>
        </p:nvSpPr>
        <p:spPr>
          <a:xfrm>
            <a:off x="6446098" y="3520710"/>
            <a:ext cx="5382227" cy="2210765"/>
          </a:xfrm>
          <a:prstGeom prst="roundRect">
            <a:avLst>
              <a:gd name="adj" fmla="val 16143"/>
            </a:avLst>
          </a:prstGeom>
          <a:gradFill flip="none" rotWithShape="1">
            <a:gsLst>
              <a:gs pos="100000">
                <a:schemeClr val="accent1">
                  <a:lumMod val="20000"/>
                  <a:lumOff val="80000"/>
                </a:schemeClr>
              </a:gs>
              <a:gs pos="0">
                <a:schemeClr val="accent1">
                  <a:lumMod val="60000"/>
                  <a:lumOff val="40000"/>
                </a:schemeClr>
              </a:gs>
            </a:gsLst>
            <a:lin ang="4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ctr">
              <a:buFontTx/>
              <a:buChar char="-"/>
            </a:pPr>
            <a:r>
              <a:rPr lang="en-US" sz="2400" dirty="0">
                <a:solidFill>
                  <a:schemeClr val="tx1"/>
                </a:solidFill>
              </a:rPr>
              <a:t>Ecological fallacy</a:t>
            </a:r>
          </a:p>
          <a:p>
            <a:pPr marL="457200" indent="-457200" algn="ctr">
              <a:buFontTx/>
              <a:buChar char="-"/>
            </a:pPr>
            <a:r>
              <a:rPr lang="en-US" sz="2400" dirty="0">
                <a:solidFill>
                  <a:schemeClr val="tx1"/>
                </a:solidFill>
              </a:rPr>
              <a:t>Correlation ≠ Causation</a:t>
            </a:r>
          </a:p>
        </p:txBody>
      </p:sp>
      <p:sp>
        <p:nvSpPr>
          <p:cNvPr id="8" name="Rectangle 7">
            <a:extLst>
              <a:ext uri="{FF2B5EF4-FFF2-40B4-BE49-F238E27FC236}">
                <a16:creationId xmlns:a16="http://schemas.microsoft.com/office/drawing/2014/main" id="{B9E8A3AA-6CE7-E63E-1B53-9CEB9579CBFE}"/>
              </a:ext>
            </a:extLst>
          </p:cNvPr>
          <p:cNvSpPr/>
          <p:nvPr/>
        </p:nvSpPr>
        <p:spPr>
          <a:xfrm>
            <a:off x="0" y="-35840"/>
            <a:ext cx="6025155" cy="482048"/>
          </a:xfrm>
          <a:prstGeom prst="rect">
            <a:avLst/>
          </a:prstGeom>
          <a:gradFill flip="none" rotWithShape="1">
            <a:gsLst>
              <a:gs pos="0">
                <a:srgbClr val="373C3A"/>
              </a:gs>
              <a:gs pos="50000">
                <a:srgbClr val="7D9993"/>
              </a:gs>
              <a:gs pos="100000">
                <a:srgbClr val="61616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bg1"/>
                </a:solidFill>
                <a:effectLst>
                  <a:outerShdw blurRad="38100" dist="19050" dir="2700000" algn="tl" rotWithShape="0">
                    <a:schemeClr val="dk1">
                      <a:alpha val="40000"/>
                    </a:schemeClr>
                  </a:outerShdw>
                </a:effectLst>
              </a:rPr>
              <a:t>Conclusion</a:t>
            </a:r>
          </a:p>
        </p:txBody>
      </p:sp>
      <p:sp>
        <p:nvSpPr>
          <p:cNvPr id="9" name="Rectangle 8">
            <a:extLst>
              <a:ext uri="{FF2B5EF4-FFF2-40B4-BE49-F238E27FC236}">
                <a16:creationId xmlns:a16="http://schemas.microsoft.com/office/drawing/2014/main" id="{0C06EACA-FEEC-3E69-AB76-C395D712DAB3}"/>
              </a:ext>
            </a:extLst>
          </p:cNvPr>
          <p:cNvSpPr/>
          <p:nvPr/>
        </p:nvSpPr>
        <p:spPr>
          <a:xfrm>
            <a:off x="6075946" y="-35840"/>
            <a:ext cx="6116054" cy="482048"/>
          </a:xfrm>
          <a:prstGeom prst="rect">
            <a:avLst/>
          </a:prstGeom>
          <a:gradFill flip="none" rotWithShape="1">
            <a:gsLst>
              <a:gs pos="0">
                <a:srgbClr val="373C3A"/>
              </a:gs>
              <a:gs pos="50000">
                <a:srgbClr val="7D9993"/>
              </a:gs>
              <a:gs pos="100000">
                <a:srgbClr val="61616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bg1"/>
                </a:solidFill>
                <a:effectLst>
                  <a:outerShdw blurRad="38100" dist="19050" dir="2700000" algn="tl" rotWithShape="0">
                    <a:schemeClr val="dk1">
                      <a:alpha val="40000"/>
                    </a:schemeClr>
                  </a:outerShdw>
                </a:effectLst>
              </a:rPr>
              <a:t>Limitations</a:t>
            </a:r>
          </a:p>
        </p:txBody>
      </p:sp>
      <p:sp>
        <p:nvSpPr>
          <p:cNvPr id="10" name="Oval 9">
            <a:extLst>
              <a:ext uri="{FF2B5EF4-FFF2-40B4-BE49-F238E27FC236}">
                <a16:creationId xmlns:a16="http://schemas.microsoft.com/office/drawing/2014/main" id="{6687AF33-F758-2B01-79F0-2AE6194BD8CF}"/>
              </a:ext>
            </a:extLst>
          </p:cNvPr>
          <p:cNvSpPr/>
          <p:nvPr/>
        </p:nvSpPr>
        <p:spPr>
          <a:xfrm>
            <a:off x="194226" y="662114"/>
            <a:ext cx="768942" cy="768942"/>
          </a:xfrm>
          <a:prstGeom prst="ellipse">
            <a:avLst/>
          </a:prstGeom>
          <a:effectLst>
            <a:outerShdw blurRad="50800" dist="38100" dir="2700000" algn="tl"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4000" dirty="0"/>
              <a:t>3</a:t>
            </a:r>
          </a:p>
        </p:txBody>
      </p:sp>
      <p:sp>
        <p:nvSpPr>
          <p:cNvPr id="11" name="Oval 10">
            <a:extLst>
              <a:ext uri="{FF2B5EF4-FFF2-40B4-BE49-F238E27FC236}">
                <a16:creationId xmlns:a16="http://schemas.microsoft.com/office/drawing/2014/main" id="{923AECE0-043A-9324-5D47-E3C608938A45}"/>
              </a:ext>
            </a:extLst>
          </p:cNvPr>
          <p:cNvSpPr/>
          <p:nvPr/>
        </p:nvSpPr>
        <p:spPr>
          <a:xfrm>
            <a:off x="211668" y="3341385"/>
            <a:ext cx="768942" cy="768942"/>
          </a:xfrm>
          <a:prstGeom prst="ellipse">
            <a:avLst/>
          </a:prstGeom>
          <a:effectLst>
            <a:outerShdw blurRad="50800" dist="38100" dir="2700000" algn="tl"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4000" dirty="0"/>
              <a:t>4</a:t>
            </a:r>
          </a:p>
        </p:txBody>
      </p:sp>
    </p:spTree>
    <p:extLst>
      <p:ext uri="{BB962C8B-B14F-4D97-AF65-F5344CB8AC3E}">
        <p14:creationId xmlns:p14="http://schemas.microsoft.com/office/powerpoint/2010/main" val="3248559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866DB04-4A94-65F2-0A10-9388C985AA49}"/>
              </a:ext>
            </a:extLst>
          </p:cNvPr>
          <p:cNvGraphicFramePr>
            <a:graphicFrameLocks noChangeAspect="1"/>
          </p:cNvGraphicFramePr>
          <p:nvPr>
            <p:custDataLst>
              <p:tags r:id="rId1"/>
            </p:custDataLst>
            <p:extLst>
              <p:ext uri="{D42A27DB-BD31-4B8C-83A1-F6EECF244321}">
                <p14:modId xmlns:p14="http://schemas.microsoft.com/office/powerpoint/2010/main" val="34775826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6" name="think-cell data - do not delete" hidden="1">
                        <a:extLst>
                          <a:ext uri="{FF2B5EF4-FFF2-40B4-BE49-F238E27FC236}">
                            <a16:creationId xmlns:a16="http://schemas.microsoft.com/office/drawing/2014/main" id="{C866DB04-4A94-65F2-0A10-9388C985AA4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6">
            <a:alphaModFix amt="40000"/>
            <a:extLst>
              <a:ext uri="{BEBA8EAE-BF5A-486C-A8C5-ECC9F3942E4B}">
                <a14:imgProps xmlns:a14="http://schemas.microsoft.com/office/drawing/2010/main">
                  <a14:imgLayer r:embed="rId7">
                    <a14:imgEffect>
                      <a14:saturation sat="0"/>
                    </a14:imgEffect>
                  </a14:imgLayer>
                </a14:imgProps>
              </a:ext>
            </a:extLst>
          </a:blip>
          <a:srcRect t="7813" b="7813"/>
          <a:stretch/>
        </p:blipFill>
        <p:spPr>
          <a:xfrm>
            <a:off x="0" y="0"/>
            <a:ext cx="12192000" cy="6858000"/>
          </a:xfrm>
        </p:spPr>
      </p:pic>
      <p:sp>
        <p:nvSpPr>
          <p:cNvPr id="3" name="Rectangle 2">
            <a:extLst>
              <a:ext uri="{FF2B5EF4-FFF2-40B4-BE49-F238E27FC236}">
                <a16:creationId xmlns:a16="http://schemas.microsoft.com/office/drawing/2014/main" id="{EE1F80F8-7258-9543-FEEC-23914C1EFD3C}"/>
              </a:ext>
            </a:extLst>
          </p:cNvPr>
          <p:cNvSpPr/>
          <p:nvPr/>
        </p:nvSpPr>
        <p:spPr>
          <a:xfrm>
            <a:off x="1" y="0"/>
            <a:ext cx="12192000" cy="6858000"/>
          </a:xfrm>
          <a:prstGeom prst="rect">
            <a:avLst/>
          </a:prstGeom>
          <a:gradFill>
            <a:gsLst>
              <a:gs pos="0">
                <a:schemeClr val="accent5">
                  <a:alpha val="72000"/>
                </a:schemeClr>
              </a:gs>
              <a:gs pos="100000">
                <a:schemeClr val="accent2">
                  <a:lumMod val="97000"/>
                  <a:lumOff val="3000"/>
                  <a:alpha val="72000"/>
                </a:schemeClr>
              </a:gs>
              <a:gs pos="50000">
                <a:schemeClr val="accent1">
                  <a:alpha val="84000"/>
                </a:schemeClr>
              </a:gs>
            </a:gsLst>
            <a:path path="circle">
              <a:fillToRect l="100000" t="100000"/>
            </a:path>
          </a:gradFill>
        </p:spPr>
        <p:txBody>
          <a:bodyPr vert="horz" lIns="91440" tIns="45720" rIns="91440" bIns="45720" rtlCol="0" anchor="ctr">
            <a:normAutofit/>
          </a:bodyPr>
          <a:lstStyle/>
          <a:p>
            <a:pPr algn="ctr">
              <a:lnSpc>
                <a:spcPct val="90000"/>
              </a:lnSpc>
              <a:spcBef>
                <a:spcPts val="1000"/>
              </a:spcBef>
            </a:pPr>
            <a:endParaRPr lang="en-US" sz="2400" cap="all" spc="300">
              <a:solidFill>
                <a:schemeClr val="bg1"/>
              </a:solidFill>
            </a:endParaRPr>
          </a:p>
        </p:txBody>
      </p:sp>
      <p:sp>
        <p:nvSpPr>
          <p:cNvPr id="2" name="Title 6">
            <a:extLst>
              <a:ext uri="{FF2B5EF4-FFF2-40B4-BE49-F238E27FC236}">
                <a16:creationId xmlns:a16="http://schemas.microsoft.com/office/drawing/2014/main" id="{F47BECE4-FCCE-62B7-22A1-28A7E6E33B4B}"/>
              </a:ext>
            </a:extLst>
          </p:cNvPr>
          <p:cNvSpPr txBox="1">
            <a:spLocks/>
          </p:cNvSpPr>
          <p:nvPr/>
        </p:nvSpPr>
        <p:spPr>
          <a:xfrm>
            <a:off x="1362437" y="400485"/>
            <a:ext cx="9467127" cy="2527911"/>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4800" kern="1200" cap="all" spc="300" baseline="0">
                <a:solidFill>
                  <a:schemeClr val="bg1"/>
                </a:solidFill>
                <a:latin typeface="+mj-lt"/>
                <a:ea typeface="+mj-ea"/>
                <a:cs typeface="+mj-cs"/>
              </a:defRPr>
            </a:lvl1pPr>
          </a:lstStyle>
          <a:p>
            <a:r>
              <a:rPr lang="en-US" sz="6000" dirty="0"/>
              <a:t>QUESTIONS?</a:t>
            </a:r>
          </a:p>
        </p:txBody>
      </p:sp>
    </p:spTree>
    <p:extLst>
      <p:ext uri="{BB962C8B-B14F-4D97-AF65-F5344CB8AC3E}">
        <p14:creationId xmlns:p14="http://schemas.microsoft.com/office/powerpoint/2010/main" val="3288163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100000">
              <a:schemeClr val="accent2">
                <a:lumMod val="20000"/>
                <a:lumOff val="80000"/>
              </a:schemeClr>
            </a:gs>
          </a:gsLst>
          <a:path path="circle">
            <a:fillToRect l="100000" t="100000"/>
          </a:path>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925DB8C-A874-3597-BD3A-AF23B2C6690A}"/>
              </a:ext>
            </a:extLst>
          </p:cNvPr>
          <p:cNvGraphicFramePr>
            <a:graphicFrameLocks noChangeAspect="1"/>
          </p:cNvGraphicFramePr>
          <p:nvPr>
            <p:custDataLst>
              <p:tags r:id="rId1"/>
            </p:custDataLst>
            <p:extLst>
              <p:ext uri="{D42A27DB-BD31-4B8C-83A1-F6EECF244321}">
                <p14:modId xmlns:p14="http://schemas.microsoft.com/office/powerpoint/2010/main" val="38410748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3" name="think-cell data - do not delete" hidden="1">
                        <a:extLst>
                          <a:ext uri="{FF2B5EF4-FFF2-40B4-BE49-F238E27FC236}">
                            <a16:creationId xmlns:a16="http://schemas.microsoft.com/office/drawing/2014/main" id="{0925DB8C-A874-3597-BD3A-AF23B2C669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1143000"/>
            <a:ext cx="9144000" cy="2286000"/>
          </a:xfrm>
          <a:noFill/>
        </p:spPr>
        <p:txBody>
          <a:bodyPr vert="horz"/>
          <a:lstStyle/>
          <a:p>
            <a:r>
              <a:rPr lang="en-US" sz="6600" dirty="0">
                <a:solidFill>
                  <a:schemeClr val="accent1">
                    <a:lumMod val="50000"/>
                  </a:schemeClr>
                </a:solidFill>
              </a:rPr>
              <a:t>THE Process</a:t>
            </a:r>
          </a:p>
        </p:txBody>
      </p:sp>
      <p:sp>
        <p:nvSpPr>
          <p:cNvPr id="4" name="Subtitle 2">
            <a:extLst>
              <a:ext uri="{FF2B5EF4-FFF2-40B4-BE49-F238E27FC236}">
                <a16:creationId xmlns:a16="http://schemas.microsoft.com/office/drawing/2014/main" id="{3763D88C-CCAB-046B-9B28-70D6143DA69B}"/>
              </a:ext>
            </a:extLst>
          </p:cNvPr>
          <p:cNvSpPr>
            <a:spLocks noGrp="1"/>
          </p:cNvSpPr>
          <p:nvPr>
            <p:ph type="subTitle" idx="1" hasCustomPrompt="1"/>
          </p:nvPr>
        </p:nvSpPr>
        <p:spPr>
          <a:xfrm>
            <a:off x="0" y="6174781"/>
            <a:ext cx="12192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Data and Process</a:t>
            </a:r>
          </a:p>
        </p:txBody>
      </p:sp>
    </p:spTree>
    <p:extLst>
      <p:ext uri="{BB962C8B-B14F-4D97-AF65-F5344CB8AC3E}">
        <p14:creationId xmlns:p14="http://schemas.microsoft.com/office/powerpoint/2010/main" val="615996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think-cell data - do not delete" hidden="1">
            <a:extLst>
              <a:ext uri="{FF2B5EF4-FFF2-40B4-BE49-F238E27FC236}">
                <a16:creationId xmlns:a16="http://schemas.microsoft.com/office/drawing/2014/main" id="{F30F2769-FD8D-74BB-3541-158C4DAB6572}"/>
              </a:ext>
            </a:extLst>
          </p:cNvPr>
          <p:cNvGraphicFramePr>
            <a:graphicFrameLocks noChangeAspect="1"/>
          </p:cNvGraphicFramePr>
          <p:nvPr>
            <p:custDataLst>
              <p:tags r:id="rId1"/>
            </p:custDataLst>
            <p:extLst>
              <p:ext uri="{D42A27DB-BD31-4B8C-83A1-F6EECF244321}">
                <p14:modId xmlns:p14="http://schemas.microsoft.com/office/powerpoint/2010/main" val="829224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A97FD781-53E6-7D44-728D-72FF6FBA2A50}"/>
              </a:ext>
            </a:extLst>
          </p:cNvPr>
          <p:cNvSpPr>
            <a:spLocks noGrp="1" noRot="1" noMove="1" noResize="1" noEditPoints="1" noAdjustHandles="1" noChangeArrowheads="1" noChangeShapeType="1"/>
          </p:cNvSpPr>
          <p:nvPr/>
        </p:nvSpPr>
        <p:spPr>
          <a:xfrm>
            <a:off x="319" y="2497"/>
            <a:ext cx="3396615" cy="6860795"/>
          </a:xfrm>
          <a:prstGeom prst="rect">
            <a:avLst/>
          </a:prstGeom>
          <a:gradFill>
            <a:gsLst>
              <a:gs pos="0">
                <a:schemeClr val="accent5"/>
              </a:gs>
              <a:gs pos="100000">
                <a:schemeClr val="accent2">
                  <a:lumMod val="97000"/>
                  <a:lumOff val="3000"/>
                </a:schemeClr>
              </a:gs>
              <a:gs pos="76000">
                <a:schemeClr val="accent1"/>
              </a:gs>
            </a:gsLst>
            <a:path path="circle">
              <a:fillToRect l="100000" t="100000"/>
            </a:path>
          </a:gradFill>
          <a:ln>
            <a:noFill/>
          </a:ln>
        </p:spPr>
        <p:txBody>
          <a:bodyPr vert="horz" lIns="91440" tIns="45720" rIns="91440" bIns="45720" rtlCol="0" anchor="ctr">
            <a:normAutofit/>
          </a:bodyPr>
          <a:lstStyle/>
          <a:p>
            <a:pPr marL="342900" indent="-342900">
              <a:lnSpc>
                <a:spcPct val="90000"/>
              </a:lnSpc>
              <a:spcBef>
                <a:spcPts val="1000"/>
              </a:spcBef>
              <a:buFont typeface="Arial" panose="020B0604020202020204" pitchFamily="34" charset="0"/>
              <a:buChar char="•"/>
            </a:pPr>
            <a:r>
              <a:rPr lang="en-US" sz="2000" cap="all" spc="300" dirty="0">
                <a:solidFill>
                  <a:schemeClr val="bg1"/>
                </a:solidFill>
              </a:rPr>
              <a:t>OpenWeatherMap Air Pollution API</a:t>
            </a:r>
          </a:p>
          <a:p>
            <a:pPr marL="342900" indent="-342900">
              <a:lnSpc>
                <a:spcPct val="90000"/>
              </a:lnSpc>
              <a:spcBef>
                <a:spcPts val="1000"/>
              </a:spcBef>
              <a:buFont typeface="Arial" panose="020B0604020202020204" pitchFamily="34" charset="0"/>
              <a:buChar char="•"/>
            </a:pPr>
            <a:endParaRPr lang="en-US" sz="2000" cap="all" spc="300" dirty="0">
              <a:solidFill>
                <a:schemeClr val="bg1"/>
              </a:solidFill>
            </a:endParaRPr>
          </a:p>
          <a:p>
            <a:pPr marL="342900" indent="-342900">
              <a:lnSpc>
                <a:spcPct val="90000"/>
              </a:lnSpc>
              <a:spcBef>
                <a:spcPts val="1000"/>
              </a:spcBef>
              <a:buFont typeface="Arial" panose="020B0604020202020204" pitchFamily="34" charset="0"/>
              <a:buChar char="•"/>
            </a:pPr>
            <a:r>
              <a:rPr lang="en-US" sz="2000" cap="all" spc="300" dirty="0">
                <a:solidFill>
                  <a:schemeClr val="bg1"/>
                </a:solidFill>
              </a:rPr>
              <a:t>Global Health Data Exchange</a:t>
            </a:r>
          </a:p>
          <a:p>
            <a:pPr marL="342900" indent="-342900">
              <a:lnSpc>
                <a:spcPct val="90000"/>
              </a:lnSpc>
              <a:spcBef>
                <a:spcPts val="1000"/>
              </a:spcBef>
              <a:buFont typeface="Arial" panose="020B0604020202020204" pitchFamily="34" charset="0"/>
              <a:buChar char="•"/>
            </a:pPr>
            <a:endParaRPr lang="en-US" sz="2000" cap="all" spc="300" dirty="0">
              <a:solidFill>
                <a:schemeClr val="bg1"/>
              </a:solidFill>
            </a:endParaRPr>
          </a:p>
          <a:p>
            <a:pPr marL="342900" indent="-342900">
              <a:lnSpc>
                <a:spcPct val="90000"/>
              </a:lnSpc>
              <a:spcBef>
                <a:spcPts val="1000"/>
              </a:spcBef>
              <a:buFont typeface="Arial" panose="020B0604020202020204" pitchFamily="34" charset="0"/>
              <a:buChar char="•"/>
            </a:pPr>
            <a:r>
              <a:rPr lang="en-US" sz="2000" cap="all" spc="300" dirty="0">
                <a:solidFill>
                  <a:schemeClr val="bg1"/>
                </a:solidFill>
              </a:rPr>
              <a:t>Australian Bureau of Statistics (2021) Regional Population</a:t>
            </a:r>
          </a:p>
          <a:p>
            <a:pPr marL="342900" indent="-342900">
              <a:lnSpc>
                <a:spcPct val="90000"/>
              </a:lnSpc>
              <a:spcBef>
                <a:spcPts val="1000"/>
              </a:spcBef>
              <a:buFont typeface="Arial" panose="020B0604020202020204" pitchFamily="34" charset="0"/>
              <a:buChar char="•"/>
            </a:pPr>
            <a:endParaRPr lang="en-US" sz="2000" cap="all" spc="300" dirty="0">
              <a:solidFill>
                <a:schemeClr val="bg1"/>
              </a:solidFill>
            </a:endParaRPr>
          </a:p>
          <a:p>
            <a:pPr marL="342900" indent="-342900">
              <a:lnSpc>
                <a:spcPct val="90000"/>
              </a:lnSpc>
              <a:spcBef>
                <a:spcPts val="1000"/>
              </a:spcBef>
              <a:buFont typeface="Arial" panose="020B0604020202020204" pitchFamily="34" charset="0"/>
              <a:buChar char="•"/>
            </a:pPr>
            <a:r>
              <a:rPr lang="en-US" sz="2000" cap="all" spc="300" dirty="0">
                <a:solidFill>
                  <a:schemeClr val="bg1"/>
                </a:solidFill>
              </a:rPr>
              <a:t>API NINJAS</a:t>
            </a:r>
          </a:p>
          <a:p>
            <a:pPr marL="342900" indent="-342900">
              <a:lnSpc>
                <a:spcPct val="90000"/>
              </a:lnSpc>
              <a:spcBef>
                <a:spcPts val="1000"/>
              </a:spcBef>
              <a:buFont typeface="Arial" panose="020B0604020202020204" pitchFamily="34" charset="0"/>
              <a:buChar char="•"/>
            </a:pPr>
            <a:endParaRPr lang="en-US" sz="2000" cap="all" spc="300" dirty="0">
              <a:solidFill>
                <a:schemeClr val="bg1"/>
              </a:solidFill>
            </a:endParaRPr>
          </a:p>
          <a:p>
            <a:pPr marL="342900" indent="-342900">
              <a:lnSpc>
                <a:spcPct val="90000"/>
              </a:lnSpc>
              <a:spcBef>
                <a:spcPts val="1000"/>
              </a:spcBef>
              <a:buFont typeface="Arial" panose="020B0604020202020204" pitchFamily="34" charset="0"/>
              <a:buChar char="•"/>
            </a:pPr>
            <a:r>
              <a:rPr lang="en-US" sz="2000" cap="all" spc="300" dirty="0">
                <a:solidFill>
                  <a:schemeClr val="bg1"/>
                </a:solidFill>
              </a:rPr>
              <a:t>Kaggle: cause of death</a:t>
            </a:r>
          </a:p>
          <a:p>
            <a:pPr marL="342900" indent="-342900">
              <a:lnSpc>
                <a:spcPct val="90000"/>
              </a:lnSpc>
              <a:spcBef>
                <a:spcPts val="1000"/>
              </a:spcBef>
              <a:buFont typeface="Arial" panose="020B0604020202020204" pitchFamily="34" charset="0"/>
              <a:buChar char="•"/>
            </a:pPr>
            <a:endParaRPr lang="en-US" sz="2000" cap="all" spc="300" dirty="0">
              <a:solidFill>
                <a:schemeClr val="bg1"/>
              </a:solidFill>
            </a:endParaRPr>
          </a:p>
          <a:p>
            <a:pPr marL="342900" indent="-342900">
              <a:lnSpc>
                <a:spcPct val="90000"/>
              </a:lnSpc>
              <a:spcBef>
                <a:spcPts val="1000"/>
              </a:spcBef>
              <a:buFont typeface="Arial" panose="020B0604020202020204" pitchFamily="34" charset="0"/>
              <a:buChar char="•"/>
            </a:pPr>
            <a:r>
              <a:rPr lang="en-US" sz="2000" cap="all" spc="300" dirty="0">
                <a:solidFill>
                  <a:schemeClr val="bg1"/>
                </a:solidFill>
              </a:rPr>
              <a:t>Kaggle: air pollution</a:t>
            </a:r>
          </a:p>
        </p:txBody>
      </p:sp>
      <p:grpSp>
        <p:nvGrpSpPr>
          <p:cNvPr id="51" name="Group 50">
            <a:extLst>
              <a:ext uri="{FF2B5EF4-FFF2-40B4-BE49-F238E27FC236}">
                <a16:creationId xmlns:a16="http://schemas.microsoft.com/office/drawing/2014/main" id="{08A93D20-B9B6-B481-D067-70B82F3BA95A}"/>
              </a:ext>
            </a:extLst>
          </p:cNvPr>
          <p:cNvGrpSpPr/>
          <p:nvPr/>
        </p:nvGrpSpPr>
        <p:grpSpPr>
          <a:xfrm>
            <a:off x="3573906" y="2044459"/>
            <a:ext cx="8437474" cy="4092895"/>
            <a:chOff x="135136" y="2120659"/>
            <a:chExt cx="8437474" cy="4092895"/>
          </a:xfrm>
        </p:grpSpPr>
        <p:sp>
          <p:nvSpPr>
            <p:cNvPr id="6" name="Rectangle: Rounded Corners 5">
              <a:extLst>
                <a:ext uri="{FF2B5EF4-FFF2-40B4-BE49-F238E27FC236}">
                  <a16:creationId xmlns:a16="http://schemas.microsoft.com/office/drawing/2014/main" id="{F2F36615-B3D1-4486-3C3E-7AFF1149B99E}"/>
                </a:ext>
              </a:extLst>
            </p:cNvPr>
            <p:cNvSpPr/>
            <p:nvPr/>
          </p:nvSpPr>
          <p:spPr>
            <a:xfrm>
              <a:off x="2144431" y="2126363"/>
              <a:ext cx="1736658" cy="457295"/>
            </a:xfrm>
            <a:prstGeom prst="roundRect">
              <a:avLst/>
            </a:prstGeom>
            <a:solidFill>
              <a:schemeClr val="accent4">
                <a:lumMod val="40000"/>
                <a:lumOff val="60000"/>
                <a:alpha val="31000"/>
              </a:schemeClr>
            </a:solidFill>
            <a:ln>
              <a:noFill/>
            </a:ln>
          </p:spPr>
          <p:txBody>
            <a:bodyPr vert="horz" lIns="0" tIns="0" rIns="0" bIns="0" rtlCol="0" anchor="ctr" anchorCtr="0">
              <a:noAutofit/>
            </a:bodyPr>
            <a:lstStyle/>
            <a:p>
              <a:pPr algn="ctr"/>
              <a:r>
                <a:rPr lang="en-US" sz="1400">
                  <a:solidFill>
                    <a:srgbClr val="6D2382"/>
                  </a:solidFill>
                  <a:latin typeface="+mj-lt"/>
                </a:rPr>
                <a:t>Collation</a:t>
              </a:r>
              <a:endParaRPr lang="en-US" sz="1400" dirty="0">
                <a:solidFill>
                  <a:srgbClr val="6D2382"/>
                </a:solidFill>
                <a:latin typeface="+mj-lt"/>
              </a:endParaRPr>
            </a:p>
          </p:txBody>
        </p:sp>
        <p:sp>
          <p:nvSpPr>
            <p:cNvPr id="7" name="Rectangle: Rounded Corners 6">
              <a:extLst>
                <a:ext uri="{FF2B5EF4-FFF2-40B4-BE49-F238E27FC236}">
                  <a16:creationId xmlns:a16="http://schemas.microsoft.com/office/drawing/2014/main" id="{CACAB342-638F-2A66-60EC-E2BC4DFC9A37}"/>
                </a:ext>
              </a:extLst>
            </p:cNvPr>
            <p:cNvSpPr/>
            <p:nvPr/>
          </p:nvSpPr>
          <p:spPr>
            <a:xfrm>
              <a:off x="4358554" y="2120659"/>
              <a:ext cx="1736658" cy="457295"/>
            </a:xfrm>
            <a:prstGeom prst="roundRect">
              <a:avLst/>
            </a:prstGeom>
            <a:solidFill>
              <a:schemeClr val="accent4">
                <a:lumMod val="40000"/>
                <a:lumOff val="60000"/>
                <a:alpha val="31000"/>
              </a:schemeClr>
            </a:solidFill>
            <a:ln>
              <a:noFill/>
            </a:ln>
          </p:spPr>
          <p:txBody>
            <a:bodyPr vert="horz" lIns="0" tIns="0" rIns="0" bIns="0" rtlCol="0" anchor="ctr" anchorCtr="0">
              <a:noAutofit/>
            </a:bodyPr>
            <a:lstStyle/>
            <a:p>
              <a:pPr algn="ctr"/>
              <a:r>
                <a:rPr lang="en-US" sz="1400">
                  <a:solidFill>
                    <a:srgbClr val="6D2382"/>
                  </a:solidFill>
                  <a:latin typeface="+mj-lt"/>
                </a:rPr>
                <a:t>Cleaning</a:t>
              </a:r>
              <a:endParaRPr lang="en-US" sz="1400" dirty="0">
                <a:solidFill>
                  <a:srgbClr val="6D2382"/>
                </a:solidFill>
                <a:latin typeface="+mj-lt"/>
              </a:endParaRPr>
            </a:p>
          </p:txBody>
        </p:sp>
        <p:sp>
          <p:nvSpPr>
            <p:cNvPr id="8" name="Rectangle: Rounded Corners 7">
              <a:extLst>
                <a:ext uri="{FF2B5EF4-FFF2-40B4-BE49-F238E27FC236}">
                  <a16:creationId xmlns:a16="http://schemas.microsoft.com/office/drawing/2014/main" id="{BBD587CA-5CDD-1DC3-27D9-0FADF67F5525}"/>
                </a:ext>
              </a:extLst>
            </p:cNvPr>
            <p:cNvSpPr/>
            <p:nvPr/>
          </p:nvSpPr>
          <p:spPr>
            <a:xfrm>
              <a:off x="6835952" y="2798543"/>
              <a:ext cx="1736658" cy="457295"/>
            </a:xfrm>
            <a:prstGeom prst="roundRect">
              <a:avLst/>
            </a:prstGeom>
            <a:solidFill>
              <a:schemeClr val="accent4">
                <a:lumMod val="40000"/>
                <a:lumOff val="60000"/>
                <a:alpha val="31000"/>
              </a:schemeClr>
            </a:solidFill>
            <a:ln>
              <a:noFill/>
            </a:ln>
          </p:spPr>
          <p:txBody>
            <a:bodyPr vert="horz" lIns="0" tIns="0" rIns="0" bIns="0" rtlCol="0" anchor="ctr" anchorCtr="0">
              <a:noAutofit/>
            </a:bodyPr>
            <a:lstStyle/>
            <a:p>
              <a:pPr algn="ctr"/>
              <a:r>
                <a:rPr lang="en-US" sz="1400" dirty="0">
                  <a:solidFill>
                    <a:srgbClr val="6D2382"/>
                  </a:solidFill>
                  <a:latin typeface="+mj-lt"/>
                </a:rPr>
                <a:t>Descriptive Stats</a:t>
              </a:r>
            </a:p>
          </p:txBody>
        </p:sp>
        <p:sp>
          <p:nvSpPr>
            <p:cNvPr id="9" name="Rectangle: Rounded Corners 8">
              <a:extLst>
                <a:ext uri="{FF2B5EF4-FFF2-40B4-BE49-F238E27FC236}">
                  <a16:creationId xmlns:a16="http://schemas.microsoft.com/office/drawing/2014/main" id="{9CE6C30B-09AC-99BD-7BED-0B5933E68BEA}"/>
                </a:ext>
              </a:extLst>
            </p:cNvPr>
            <p:cNvSpPr/>
            <p:nvPr/>
          </p:nvSpPr>
          <p:spPr>
            <a:xfrm>
              <a:off x="6835952" y="3465829"/>
              <a:ext cx="1736658" cy="457295"/>
            </a:xfrm>
            <a:prstGeom prst="roundRect">
              <a:avLst/>
            </a:prstGeom>
            <a:solidFill>
              <a:schemeClr val="accent4">
                <a:lumMod val="40000"/>
                <a:lumOff val="60000"/>
                <a:alpha val="31000"/>
              </a:schemeClr>
            </a:solidFill>
            <a:ln>
              <a:noFill/>
            </a:ln>
          </p:spPr>
          <p:txBody>
            <a:bodyPr vert="horz" lIns="0" tIns="0" rIns="0" bIns="0" rtlCol="0" anchor="ctr" anchorCtr="0">
              <a:noAutofit/>
            </a:bodyPr>
            <a:lstStyle/>
            <a:p>
              <a:pPr algn="ctr"/>
              <a:r>
                <a:rPr lang="en-US" sz="1400" dirty="0">
                  <a:solidFill>
                    <a:srgbClr val="6D2382"/>
                  </a:solidFill>
                  <a:latin typeface="+mj-lt"/>
                </a:rPr>
                <a:t>Graphical Stats</a:t>
              </a:r>
            </a:p>
          </p:txBody>
        </p:sp>
        <p:sp>
          <p:nvSpPr>
            <p:cNvPr id="3" name="Rectangle: Rounded Corners 2">
              <a:extLst>
                <a:ext uri="{FF2B5EF4-FFF2-40B4-BE49-F238E27FC236}">
                  <a16:creationId xmlns:a16="http://schemas.microsoft.com/office/drawing/2014/main" id="{5A4AD425-ABDA-ED4E-FFB5-659C823848FD}"/>
                </a:ext>
              </a:extLst>
            </p:cNvPr>
            <p:cNvSpPr/>
            <p:nvPr/>
          </p:nvSpPr>
          <p:spPr>
            <a:xfrm>
              <a:off x="1251559" y="3140849"/>
              <a:ext cx="1736658" cy="457294"/>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algn="ctr"/>
              <a:r>
                <a:rPr lang="en-US" sz="1400">
                  <a:solidFill>
                    <a:schemeClr val="accent2">
                      <a:lumMod val="50000"/>
                    </a:schemeClr>
                  </a:solidFill>
                  <a:latin typeface="+mj-lt"/>
                </a:rPr>
                <a:t>Define</a:t>
              </a:r>
              <a:endParaRPr lang="en-US" sz="1400" dirty="0">
                <a:solidFill>
                  <a:schemeClr val="accent2">
                    <a:lumMod val="50000"/>
                  </a:schemeClr>
                </a:solidFill>
                <a:latin typeface="+mj-lt"/>
              </a:endParaRPr>
            </a:p>
          </p:txBody>
        </p:sp>
        <p:sp>
          <p:nvSpPr>
            <p:cNvPr id="4" name="Rectangle: Rounded Corners 3">
              <a:extLst>
                <a:ext uri="{FF2B5EF4-FFF2-40B4-BE49-F238E27FC236}">
                  <a16:creationId xmlns:a16="http://schemas.microsoft.com/office/drawing/2014/main" id="{9B7D4035-F6F4-25D3-C45C-CF3FB9371BA3}"/>
                </a:ext>
              </a:extLst>
            </p:cNvPr>
            <p:cNvSpPr/>
            <p:nvPr/>
          </p:nvSpPr>
          <p:spPr>
            <a:xfrm>
              <a:off x="3236310" y="2506322"/>
              <a:ext cx="1736658" cy="457295"/>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algn="ctr"/>
              <a:r>
                <a:rPr lang="en-US" sz="1400" dirty="0">
                  <a:solidFill>
                    <a:schemeClr val="accent2">
                      <a:lumMod val="50000"/>
                    </a:schemeClr>
                  </a:solidFill>
                  <a:latin typeface="+mj-lt"/>
                </a:rPr>
                <a:t>Data Preparation</a:t>
              </a:r>
            </a:p>
          </p:txBody>
        </p:sp>
        <p:sp>
          <p:nvSpPr>
            <p:cNvPr id="5" name="Rectangle: Rounded Corners 4">
              <a:extLst>
                <a:ext uri="{FF2B5EF4-FFF2-40B4-BE49-F238E27FC236}">
                  <a16:creationId xmlns:a16="http://schemas.microsoft.com/office/drawing/2014/main" id="{00417615-F5D3-ADD3-A532-D3B26C4076CF}"/>
                </a:ext>
              </a:extLst>
            </p:cNvPr>
            <p:cNvSpPr/>
            <p:nvPr/>
          </p:nvSpPr>
          <p:spPr>
            <a:xfrm>
              <a:off x="5248147" y="3140849"/>
              <a:ext cx="1736658" cy="457295"/>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algn="ctr"/>
              <a:r>
                <a:rPr lang="en-US" sz="1400" dirty="0">
                  <a:solidFill>
                    <a:schemeClr val="accent2">
                      <a:lumMod val="50000"/>
                    </a:schemeClr>
                  </a:solidFill>
                  <a:latin typeface="+mj-lt"/>
                </a:rPr>
                <a:t>Exploratory Data Analysis</a:t>
              </a:r>
            </a:p>
          </p:txBody>
        </p:sp>
        <p:sp>
          <p:nvSpPr>
            <p:cNvPr id="10" name="Rectangle: Rounded Corners 9">
              <a:extLst>
                <a:ext uri="{FF2B5EF4-FFF2-40B4-BE49-F238E27FC236}">
                  <a16:creationId xmlns:a16="http://schemas.microsoft.com/office/drawing/2014/main" id="{38913CA2-178F-70FA-6899-BB8683FA65F1}"/>
                </a:ext>
              </a:extLst>
            </p:cNvPr>
            <p:cNvSpPr/>
            <p:nvPr/>
          </p:nvSpPr>
          <p:spPr>
            <a:xfrm>
              <a:off x="5248147" y="4350925"/>
              <a:ext cx="1736658" cy="457295"/>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algn="ctr"/>
              <a:r>
                <a:rPr lang="en-US" sz="1400" dirty="0">
                  <a:solidFill>
                    <a:schemeClr val="accent2">
                      <a:lumMod val="50000"/>
                    </a:schemeClr>
                  </a:solidFill>
                  <a:latin typeface="+mj-lt"/>
                </a:rPr>
                <a:t>Interpretation &amp; Validation</a:t>
              </a:r>
            </a:p>
          </p:txBody>
        </p:sp>
        <p:sp>
          <p:nvSpPr>
            <p:cNvPr id="11" name="Rectangle: Rounded Corners 10">
              <a:extLst>
                <a:ext uri="{FF2B5EF4-FFF2-40B4-BE49-F238E27FC236}">
                  <a16:creationId xmlns:a16="http://schemas.microsoft.com/office/drawing/2014/main" id="{D15C4143-DB61-CD04-AD2E-2C15AD8280D7}"/>
                </a:ext>
              </a:extLst>
            </p:cNvPr>
            <p:cNvSpPr/>
            <p:nvPr/>
          </p:nvSpPr>
          <p:spPr>
            <a:xfrm>
              <a:off x="3236310" y="5133969"/>
              <a:ext cx="1736658" cy="457295"/>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algn="ctr"/>
              <a:r>
                <a:rPr lang="en-US" sz="1400" dirty="0">
                  <a:solidFill>
                    <a:schemeClr val="accent2">
                      <a:lumMod val="50000"/>
                    </a:schemeClr>
                  </a:solidFill>
                  <a:latin typeface="+mj-lt"/>
                </a:rPr>
                <a:t>Conclusions</a:t>
              </a:r>
            </a:p>
          </p:txBody>
        </p:sp>
        <p:sp>
          <p:nvSpPr>
            <p:cNvPr id="12" name="Rectangle: Rounded Corners 11">
              <a:extLst>
                <a:ext uri="{FF2B5EF4-FFF2-40B4-BE49-F238E27FC236}">
                  <a16:creationId xmlns:a16="http://schemas.microsoft.com/office/drawing/2014/main" id="{68AC058D-D4EF-B2BA-7A16-57D120DA66BA}"/>
                </a:ext>
              </a:extLst>
            </p:cNvPr>
            <p:cNvSpPr/>
            <p:nvPr/>
          </p:nvSpPr>
          <p:spPr>
            <a:xfrm>
              <a:off x="808525" y="5756259"/>
              <a:ext cx="1736658" cy="457295"/>
            </a:xfrm>
            <a:prstGeom prst="roundRect">
              <a:avLst/>
            </a:prstGeom>
            <a:solidFill>
              <a:srgbClr val="05043B"/>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algn="ctr"/>
              <a:r>
                <a:rPr lang="en-US" sz="1600" b="1" dirty="0">
                  <a:solidFill>
                    <a:schemeClr val="bg1"/>
                  </a:solidFill>
                  <a:latin typeface="+mj-lt"/>
                </a:rPr>
                <a:t>Output: </a:t>
              </a:r>
              <a:r>
                <a:rPr lang="en-US" sz="1600" dirty="0">
                  <a:solidFill>
                    <a:schemeClr val="bg1"/>
                  </a:solidFill>
                  <a:latin typeface="+mj-lt"/>
                </a:rPr>
                <a:t>Reporting</a:t>
              </a:r>
            </a:p>
          </p:txBody>
        </p:sp>
        <p:sp>
          <p:nvSpPr>
            <p:cNvPr id="13" name="Rectangle: Rounded Corners 12">
              <a:extLst>
                <a:ext uri="{FF2B5EF4-FFF2-40B4-BE49-F238E27FC236}">
                  <a16:creationId xmlns:a16="http://schemas.microsoft.com/office/drawing/2014/main" id="{074C7551-7BFB-B5AF-63E2-E2E507DE3F99}"/>
                </a:ext>
              </a:extLst>
            </p:cNvPr>
            <p:cNvSpPr/>
            <p:nvPr/>
          </p:nvSpPr>
          <p:spPr>
            <a:xfrm>
              <a:off x="1251559" y="4350925"/>
              <a:ext cx="1736658" cy="457295"/>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algn="ctr"/>
              <a:r>
                <a:rPr lang="en-US" sz="1400" dirty="0">
                  <a:solidFill>
                    <a:schemeClr val="accent2">
                      <a:lumMod val="50000"/>
                    </a:schemeClr>
                  </a:solidFill>
                  <a:latin typeface="+mj-lt"/>
                </a:rPr>
                <a:t>Review &amp; </a:t>
              </a:r>
            </a:p>
            <a:p>
              <a:pPr algn="ctr"/>
              <a:r>
                <a:rPr lang="en-US" sz="1400" dirty="0">
                  <a:solidFill>
                    <a:schemeClr val="accent2">
                      <a:lumMod val="50000"/>
                    </a:schemeClr>
                  </a:solidFill>
                  <a:latin typeface="+mj-lt"/>
                </a:rPr>
                <a:t>Feedback</a:t>
              </a:r>
            </a:p>
          </p:txBody>
        </p:sp>
        <p:cxnSp>
          <p:nvCxnSpPr>
            <p:cNvPr id="14" name="Connector: Curved 13">
              <a:extLst>
                <a:ext uri="{FF2B5EF4-FFF2-40B4-BE49-F238E27FC236}">
                  <a16:creationId xmlns:a16="http://schemas.microsoft.com/office/drawing/2014/main" id="{7967BBCE-29A9-CF46-BA1A-ED6745C3F8F9}"/>
                </a:ext>
              </a:extLst>
            </p:cNvPr>
            <p:cNvCxnSpPr>
              <a:stCxn id="4" idx="3"/>
              <a:endCxn id="5" idx="0"/>
            </p:cNvCxnSpPr>
            <p:nvPr/>
          </p:nvCxnSpPr>
          <p:spPr>
            <a:xfrm>
              <a:off x="4972968" y="2734970"/>
              <a:ext cx="1143508" cy="405879"/>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Connector: Curved 14">
              <a:extLst>
                <a:ext uri="{FF2B5EF4-FFF2-40B4-BE49-F238E27FC236}">
                  <a16:creationId xmlns:a16="http://schemas.microsoft.com/office/drawing/2014/main" id="{3D57C331-4EE8-D051-E38D-A1D7665D2BC6}"/>
                </a:ext>
              </a:extLst>
            </p:cNvPr>
            <p:cNvCxnSpPr>
              <a:stCxn id="10" idx="2"/>
              <a:endCxn id="11" idx="3"/>
            </p:cNvCxnSpPr>
            <p:nvPr/>
          </p:nvCxnSpPr>
          <p:spPr>
            <a:xfrm rot="5400000">
              <a:off x="5267524" y="4513664"/>
              <a:ext cx="554397" cy="1143508"/>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4D3AFE32-8E64-E6A1-57A9-801BDD7EA7CC}"/>
                </a:ext>
              </a:extLst>
            </p:cNvPr>
            <p:cNvCxnSpPr>
              <a:stCxn id="5" idx="2"/>
              <a:endCxn id="10" idx="0"/>
            </p:cNvCxnSpPr>
            <p:nvPr/>
          </p:nvCxnSpPr>
          <p:spPr>
            <a:xfrm>
              <a:off x="6116476" y="3598144"/>
              <a:ext cx="0" cy="75278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onnector: Curved 16">
              <a:extLst>
                <a:ext uri="{FF2B5EF4-FFF2-40B4-BE49-F238E27FC236}">
                  <a16:creationId xmlns:a16="http://schemas.microsoft.com/office/drawing/2014/main" id="{9F4D0A25-0927-2840-0F7B-8CCB08AD29FC}"/>
                </a:ext>
              </a:extLst>
            </p:cNvPr>
            <p:cNvCxnSpPr>
              <a:stCxn id="11" idx="1"/>
              <a:endCxn id="13" idx="2"/>
            </p:cNvCxnSpPr>
            <p:nvPr/>
          </p:nvCxnSpPr>
          <p:spPr>
            <a:xfrm rot="10800000">
              <a:off x="2119888" y="4808221"/>
              <a:ext cx="1116422" cy="554397"/>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78AD097-9741-ACBC-BA53-076D688A4D8A}"/>
                </a:ext>
              </a:extLst>
            </p:cNvPr>
            <p:cNvCxnSpPr>
              <a:cxnSpLocks/>
              <a:stCxn id="13" idx="0"/>
              <a:endCxn id="3" idx="2"/>
            </p:cNvCxnSpPr>
            <p:nvPr/>
          </p:nvCxnSpPr>
          <p:spPr>
            <a:xfrm flipV="1">
              <a:off x="2119888" y="3598143"/>
              <a:ext cx="0" cy="752782"/>
            </a:xfrm>
            <a:prstGeom prst="straightConnector1">
              <a:avLst/>
            </a:prstGeom>
            <a:ln>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9" name="Connector: Curved 18">
              <a:extLst>
                <a:ext uri="{FF2B5EF4-FFF2-40B4-BE49-F238E27FC236}">
                  <a16:creationId xmlns:a16="http://schemas.microsoft.com/office/drawing/2014/main" id="{5CFA4194-E696-9629-CA7D-5E4443A963D0}"/>
                </a:ext>
              </a:extLst>
            </p:cNvPr>
            <p:cNvCxnSpPr>
              <a:cxnSpLocks/>
              <a:stCxn id="3" idx="0"/>
              <a:endCxn id="4" idx="1"/>
            </p:cNvCxnSpPr>
            <p:nvPr/>
          </p:nvCxnSpPr>
          <p:spPr>
            <a:xfrm rot="5400000" flipH="1" flipV="1">
              <a:off x="2475160" y="2379699"/>
              <a:ext cx="405879" cy="1116422"/>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F83F0FB2-6B6B-0781-8E84-D8BC3C04BAAE}"/>
                </a:ext>
              </a:extLst>
            </p:cNvPr>
            <p:cNvSpPr/>
            <p:nvPr/>
          </p:nvSpPr>
          <p:spPr>
            <a:xfrm>
              <a:off x="1003465" y="3222490"/>
              <a:ext cx="333153" cy="333153"/>
            </a:xfrm>
            <a:prstGeom prst="ellipse">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3" name="Oval 22">
              <a:extLst>
                <a:ext uri="{FF2B5EF4-FFF2-40B4-BE49-F238E27FC236}">
                  <a16:creationId xmlns:a16="http://schemas.microsoft.com/office/drawing/2014/main" id="{1BCBD903-6D27-5552-0FB7-C11012522526}"/>
                </a:ext>
              </a:extLst>
            </p:cNvPr>
            <p:cNvSpPr/>
            <p:nvPr/>
          </p:nvSpPr>
          <p:spPr>
            <a:xfrm>
              <a:off x="3942481" y="2310874"/>
              <a:ext cx="333153" cy="333153"/>
            </a:xfrm>
            <a:prstGeom prst="ellipse">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B5F7533D-3FFE-D050-B961-3AFB02E9BBBD}"/>
                </a:ext>
              </a:extLst>
            </p:cNvPr>
            <p:cNvSpPr/>
            <p:nvPr/>
          </p:nvSpPr>
          <p:spPr>
            <a:xfrm>
              <a:off x="5000053" y="3222490"/>
              <a:ext cx="333153" cy="333153"/>
            </a:xfrm>
            <a:prstGeom prst="ellipse">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5" name="Oval 24">
              <a:extLst>
                <a:ext uri="{FF2B5EF4-FFF2-40B4-BE49-F238E27FC236}">
                  <a16:creationId xmlns:a16="http://schemas.microsoft.com/office/drawing/2014/main" id="{7CFAAEB5-AD51-321D-3A42-ECBE0C6448B5}"/>
                </a:ext>
              </a:extLst>
            </p:cNvPr>
            <p:cNvSpPr/>
            <p:nvPr/>
          </p:nvSpPr>
          <p:spPr>
            <a:xfrm>
              <a:off x="5043579" y="4427742"/>
              <a:ext cx="333153" cy="333153"/>
            </a:xfrm>
            <a:prstGeom prst="ellipse">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26" name="Oval 25">
              <a:extLst>
                <a:ext uri="{FF2B5EF4-FFF2-40B4-BE49-F238E27FC236}">
                  <a16:creationId xmlns:a16="http://schemas.microsoft.com/office/drawing/2014/main" id="{A01E95A5-26AD-EDA2-6A43-CA27CF76D48A}"/>
                </a:ext>
              </a:extLst>
            </p:cNvPr>
            <p:cNvSpPr/>
            <p:nvPr/>
          </p:nvSpPr>
          <p:spPr>
            <a:xfrm>
              <a:off x="3940072" y="4918841"/>
              <a:ext cx="333153" cy="333153"/>
            </a:xfrm>
            <a:prstGeom prst="ellipse">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27" name="Oval 26">
              <a:extLst>
                <a:ext uri="{FF2B5EF4-FFF2-40B4-BE49-F238E27FC236}">
                  <a16:creationId xmlns:a16="http://schemas.microsoft.com/office/drawing/2014/main" id="{ADDFD444-B7C0-2C6C-E417-FBE48AD8AB7E}"/>
                </a:ext>
              </a:extLst>
            </p:cNvPr>
            <p:cNvSpPr/>
            <p:nvPr/>
          </p:nvSpPr>
          <p:spPr>
            <a:xfrm>
              <a:off x="982699" y="4412996"/>
              <a:ext cx="333153" cy="333153"/>
            </a:xfrm>
            <a:prstGeom prst="ellipse">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28" name="Rectangle: Rounded Corners 27">
              <a:extLst>
                <a:ext uri="{FF2B5EF4-FFF2-40B4-BE49-F238E27FC236}">
                  <a16:creationId xmlns:a16="http://schemas.microsoft.com/office/drawing/2014/main" id="{0D38F3C5-75CE-C3CB-2DE6-2974C26955A7}"/>
                </a:ext>
              </a:extLst>
            </p:cNvPr>
            <p:cNvSpPr/>
            <p:nvPr/>
          </p:nvSpPr>
          <p:spPr>
            <a:xfrm>
              <a:off x="135136" y="3745886"/>
              <a:ext cx="1736658" cy="457295"/>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txBody>
            <a:bodyPr vert="horz" lIns="0" tIns="0" rIns="0" bIns="0" rtlCol="0" anchor="ctr" anchorCtr="0">
              <a:noAutofit/>
            </a:bodyPr>
            <a:lstStyle/>
            <a:p>
              <a:pPr algn="ctr"/>
              <a:r>
                <a:rPr lang="en-US" sz="1600" b="1" dirty="0">
                  <a:solidFill>
                    <a:schemeClr val="accent1">
                      <a:lumMod val="50000"/>
                    </a:schemeClr>
                  </a:solidFill>
                  <a:latin typeface="+mj-lt"/>
                </a:rPr>
                <a:t>Input: </a:t>
              </a:r>
              <a:r>
                <a:rPr lang="en-US" sz="1600" dirty="0">
                  <a:solidFill>
                    <a:schemeClr val="accent1">
                      <a:lumMod val="50000"/>
                    </a:schemeClr>
                  </a:solidFill>
                  <a:latin typeface="+mj-lt"/>
                </a:rPr>
                <a:t>Hypothesis</a:t>
              </a:r>
            </a:p>
          </p:txBody>
        </p:sp>
        <p:sp>
          <p:nvSpPr>
            <p:cNvPr id="40" name="Arrow: Bent 39">
              <a:extLst>
                <a:ext uri="{FF2B5EF4-FFF2-40B4-BE49-F238E27FC236}">
                  <a16:creationId xmlns:a16="http://schemas.microsoft.com/office/drawing/2014/main" id="{C1C4C69C-EAA7-D55E-5B10-4522B08C5E82}"/>
                </a:ext>
              </a:extLst>
            </p:cNvPr>
            <p:cNvSpPr/>
            <p:nvPr/>
          </p:nvSpPr>
          <p:spPr>
            <a:xfrm flipV="1">
              <a:off x="232773" y="4255990"/>
              <a:ext cx="487613" cy="1847824"/>
            </a:xfrm>
            <a:prstGeom prst="bentArrow">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Bent 48">
              <a:extLst>
                <a:ext uri="{FF2B5EF4-FFF2-40B4-BE49-F238E27FC236}">
                  <a16:creationId xmlns:a16="http://schemas.microsoft.com/office/drawing/2014/main" id="{5290146E-6805-3C74-2BA2-8CA1B02CBBAE}"/>
                </a:ext>
              </a:extLst>
            </p:cNvPr>
            <p:cNvSpPr/>
            <p:nvPr/>
          </p:nvSpPr>
          <p:spPr>
            <a:xfrm rot="16200000">
              <a:off x="526348" y="4324678"/>
              <a:ext cx="431637" cy="333153"/>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0CD8BA9A-F527-04DF-5EE1-F276774F550E}"/>
                </a:ext>
              </a:extLst>
            </p:cNvPr>
            <p:cNvSpPr/>
            <p:nvPr/>
          </p:nvSpPr>
          <p:spPr>
            <a:xfrm>
              <a:off x="639674" y="3296960"/>
              <a:ext cx="327396" cy="376671"/>
            </a:xfrm>
            <a:prstGeom prst="bentArrow">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2" name="Rectangle 51">
            <a:extLst>
              <a:ext uri="{FF2B5EF4-FFF2-40B4-BE49-F238E27FC236}">
                <a16:creationId xmlns:a16="http://schemas.microsoft.com/office/drawing/2014/main" id="{5EEDC8DE-9312-E6D6-DA38-76D2524219FF}"/>
              </a:ext>
            </a:extLst>
          </p:cNvPr>
          <p:cNvSpPr/>
          <p:nvPr/>
        </p:nvSpPr>
        <p:spPr>
          <a:xfrm>
            <a:off x="11143051" y="0"/>
            <a:ext cx="1037546" cy="304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B2D9358-DF40-D1E1-ED86-63855E6C5DE6}"/>
              </a:ext>
            </a:extLst>
          </p:cNvPr>
          <p:cNvSpPr txBox="1"/>
          <p:nvPr/>
        </p:nvSpPr>
        <p:spPr>
          <a:xfrm>
            <a:off x="3396934" y="2497"/>
            <a:ext cx="8795066" cy="1200329"/>
          </a:xfrm>
          <a:prstGeom prst="rect">
            <a:avLst/>
          </a:prstGeom>
          <a:solidFill>
            <a:srgbClr val="19304C"/>
          </a:solidFill>
        </p:spPr>
        <p:txBody>
          <a:bodyPr wrap="square">
            <a:spAutoFit/>
          </a:bodyPr>
          <a:lstStyle/>
          <a:p>
            <a:r>
              <a:rPr lang="en-US" b="1" i="0" dirty="0">
                <a:solidFill>
                  <a:schemeClr val="bg1"/>
                </a:solidFill>
                <a:effectLst/>
                <a:latin typeface="Söhne"/>
              </a:rPr>
              <a:t>Study Objective:</a:t>
            </a:r>
          </a:p>
          <a:p>
            <a:endParaRPr lang="en-US" b="1" i="0" dirty="0">
              <a:solidFill>
                <a:schemeClr val="bg1"/>
              </a:solidFill>
              <a:effectLst/>
              <a:latin typeface="Söhne"/>
            </a:endParaRPr>
          </a:p>
          <a:p>
            <a:r>
              <a:rPr lang="en-US" dirty="0">
                <a:solidFill>
                  <a:schemeClr val="bg1"/>
                </a:solidFill>
                <a:latin typeface="Söhne"/>
              </a:rPr>
              <a:t>A</a:t>
            </a:r>
            <a:r>
              <a:rPr lang="en-US" b="0" i="0" dirty="0">
                <a:solidFill>
                  <a:schemeClr val="bg1"/>
                </a:solidFill>
                <a:effectLst/>
                <a:latin typeface="Söhne"/>
              </a:rPr>
              <a:t>nalyse key air pollution metrics at varying scales and over different timeframes to evaluate impact on public health and wellbeing.</a:t>
            </a:r>
            <a:endParaRPr lang="en-US" dirty="0">
              <a:solidFill>
                <a:schemeClr val="bg1"/>
              </a:solidFill>
            </a:endParaRPr>
          </a:p>
        </p:txBody>
      </p:sp>
    </p:spTree>
    <p:extLst>
      <p:ext uri="{BB962C8B-B14F-4D97-AF65-F5344CB8AC3E}">
        <p14:creationId xmlns:p14="http://schemas.microsoft.com/office/powerpoint/2010/main" val="4061609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think-cell data - do not delete" hidden="1">
            <a:extLst>
              <a:ext uri="{FF2B5EF4-FFF2-40B4-BE49-F238E27FC236}">
                <a16:creationId xmlns:a16="http://schemas.microsoft.com/office/drawing/2014/main" id="{F30F2769-FD8D-74BB-3541-158C4DAB657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34" name="think-cell data - do not delete" hidden="1">
                        <a:extLst>
                          <a:ext uri="{FF2B5EF4-FFF2-40B4-BE49-F238E27FC236}">
                            <a16:creationId xmlns:a16="http://schemas.microsoft.com/office/drawing/2014/main" id="{F30F2769-FD8D-74BB-3541-158C4DAB65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2" name="Rectangle 51">
            <a:extLst>
              <a:ext uri="{FF2B5EF4-FFF2-40B4-BE49-F238E27FC236}">
                <a16:creationId xmlns:a16="http://schemas.microsoft.com/office/drawing/2014/main" id="{5EEDC8DE-9312-E6D6-DA38-76D2524219FF}"/>
              </a:ext>
            </a:extLst>
          </p:cNvPr>
          <p:cNvSpPr/>
          <p:nvPr/>
        </p:nvSpPr>
        <p:spPr>
          <a:xfrm>
            <a:off x="11143051" y="0"/>
            <a:ext cx="1037546" cy="304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ubtitle 2">
            <a:extLst>
              <a:ext uri="{FF2B5EF4-FFF2-40B4-BE49-F238E27FC236}">
                <a16:creationId xmlns:a16="http://schemas.microsoft.com/office/drawing/2014/main" id="{23AA993B-BFC1-81AD-D500-E35C886E2BC2}"/>
              </a:ext>
            </a:extLst>
          </p:cNvPr>
          <p:cNvSpPr txBox="1">
            <a:spLocks/>
          </p:cNvSpPr>
          <p:nvPr/>
        </p:nvSpPr>
        <p:spPr>
          <a:xfrm>
            <a:off x="0" y="6174781"/>
            <a:ext cx="12192000" cy="683219"/>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cap="all" spc="3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Pollutants</a:t>
            </a:r>
          </a:p>
        </p:txBody>
      </p:sp>
      <p:graphicFrame>
        <p:nvGraphicFramePr>
          <p:cNvPr id="31" name="Table 30">
            <a:extLst>
              <a:ext uri="{FF2B5EF4-FFF2-40B4-BE49-F238E27FC236}">
                <a16:creationId xmlns:a16="http://schemas.microsoft.com/office/drawing/2014/main" id="{AD37CAFE-7960-E75D-30A0-CB241A32F331}"/>
              </a:ext>
            </a:extLst>
          </p:cNvPr>
          <p:cNvGraphicFramePr>
            <a:graphicFrameLocks noGrp="1"/>
          </p:cNvGraphicFramePr>
          <p:nvPr>
            <p:extLst>
              <p:ext uri="{D42A27DB-BD31-4B8C-83A1-F6EECF244321}">
                <p14:modId xmlns:p14="http://schemas.microsoft.com/office/powerpoint/2010/main" val="3234304480"/>
              </p:ext>
            </p:extLst>
          </p:nvPr>
        </p:nvGraphicFramePr>
        <p:xfrm>
          <a:off x="943100" y="405634"/>
          <a:ext cx="10305800" cy="4752014"/>
        </p:xfrm>
        <a:graphic>
          <a:graphicData uri="http://schemas.openxmlformats.org/drawingml/2006/table">
            <a:tbl>
              <a:tblPr/>
              <a:tblGrid>
                <a:gridCol w="1288225">
                  <a:extLst>
                    <a:ext uri="{9D8B030D-6E8A-4147-A177-3AD203B41FA5}">
                      <a16:colId xmlns:a16="http://schemas.microsoft.com/office/drawing/2014/main" val="1201547265"/>
                    </a:ext>
                  </a:extLst>
                </a:gridCol>
                <a:gridCol w="1288225">
                  <a:extLst>
                    <a:ext uri="{9D8B030D-6E8A-4147-A177-3AD203B41FA5}">
                      <a16:colId xmlns:a16="http://schemas.microsoft.com/office/drawing/2014/main" val="2607654032"/>
                    </a:ext>
                  </a:extLst>
                </a:gridCol>
                <a:gridCol w="1288225">
                  <a:extLst>
                    <a:ext uri="{9D8B030D-6E8A-4147-A177-3AD203B41FA5}">
                      <a16:colId xmlns:a16="http://schemas.microsoft.com/office/drawing/2014/main" val="2570781913"/>
                    </a:ext>
                  </a:extLst>
                </a:gridCol>
                <a:gridCol w="1288225">
                  <a:extLst>
                    <a:ext uri="{9D8B030D-6E8A-4147-A177-3AD203B41FA5}">
                      <a16:colId xmlns:a16="http://schemas.microsoft.com/office/drawing/2014/main" val="3471505930"/>
                    </a:ext>
                  </a:extLst>
                </a:gridCol>
                <a:gridCol w="1288225">
                  <a:extLst>
                    <a:ext uri="{9D8B030D-6E8A-4147-A177-3AD203B41FA5}">
                      <a16:colId xmlns:a16="http://schemas.microsoft.com/office/drawing/2014/main" val="13300764"/>
                    </a:ext>
                  </a:extLst>
                </a:gridCol>
                <a:gridCol w="1288225">
                  <a:extLst>
                    <a:ext uri="{9D8B030D-6E8A-4147-A177-3AD203B41FA5}">
                      <a16:colId xmlns:a16="http://schemas.microsoft.com/office/drawing/2014/main" val="535950206"/>
                    </a:ext>
                  </a:extLst>
                </a:gridCol>
                <a:gridCol w="1288225">
                  <a:extLst>
                    <a:ext uri="{9D8B030D-6E8A-4147-A177-3AD203B41FA5}">
                      <a16:colId xmlns:a16="http://schemas.microsoft.com/office/drawing/2014/main" val="1336417378"/>
                    </a:ext>
                  </a:extLst>
                </a:gridCol>
                <a:gridCol w="1288225">
                  <a:extLst>
                    <a:ext uri="{9D8B030D-6E8A-4147-A177-3AD203B41FA5}">
                      <a16:colId xmlns:a16="http://schemas.microsoft.com/office/drawing/2014/main" val="907019031"/>
                    </a:ext>
                  </a:extLst>
                </a:gridCol>
              </a:tblGrid>
              <a:tr h="550756">
                <a:tc rowSpan="2" gridSpan="2">
                  <a:txBody>
                    <a:bodyPr/>
                    <a:lstStyle/>
                    <a:p>
                      <a:pPr algn="l" fontAlgn="t"/>
                      <a:endParaRPr lang="en-US" sz="1800" b="0" dirty="0">
                        <a:effectLst/>
                      </a:endParaRPr>
                    </a:p>
                  </a:txBody>
                  <a:tcPr marL="99573" marR="99573" marT="99573" marB="99573">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rowSpan="2" hMerge="1">
                  <a:txBody>
                    <a:bodyPr/>
                    <a:lstStyle/>
                    <a:p>
                      <a:endParaRPr lang="en-US"/>
                    </a:p>
                  </a:txBody>
                  <a:tcPr/>
                </a:tc>
                <a:tc>
                  <a:txBody>
                    <a:bodyPr/>
                    <a:lstStyle/>
                    <a:p>
                      <a:pPr algn="ctr" fontAlgn="t"/>
                      <a:r>
                        <a:rPr lang="en-US" sz="2000" b="1" dirty="0">
                          <a:effectLst/>
                        </a:rPr>
                        <a:t>SO</a:t>
                      </a:r>
                      <a:r>
                        <a:rPr lang="en-US" sz="2000" b="1" baseline="-25000" dirty="0">
                          <a:effectLst/>
                        </a:rPr>
                        <a:t>2</a:t>
                      </a:r>
                      <a:endParaRPr lang="en-US" sz="2000" b="1" dirty="0">
                        <a:effectLst/>
                      </a:endParaRPr>
                    </a:p>
                  </a:txBody>
                  <a:tcPr marL="99573" marR="99573" marT="99573" marB="99573">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pPr algn="ctr" fontAlgn="t"/>
                      <a:r>
                        <a:rPr lang="en-US" sz="2000" b="1" dirty="0">
                          <a:effectLst/>
                        </a:rPr>
                        <a:t>NO</a:t>
                      </a:r>
                      <a:r>
                        <a:rPr lang="en-US" sz="2000" b="1" baseline="-25000" dirty="0">
                          <a:effectLst/>
                        </a:rPr>
                        <a:t>2</a:t>
                      </a:r>
                      <a:endParaRPr lang="en-US" sz="2000" b="1" dirty="0">
                        <a:effectLst/>
                      </a:endParaRPr>
                    </a:p>
                  </a:txBody>
                  <a:tcPr marL="99573" marR="99573" marT="99573" marB="99573">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pPr algn="ctr" fontAlgn="t"/>
                      <a:r>
                        <a:rPr lang="en-US" sz="2000" b="1" dirty="0">
                          <a:effectLst/>
                        </a:rPr>
                        <a:t>PM</a:t>
                      </a:r>
                      <a:r>
                        <a:rPr lang="en-US" sz="2000" b="1" baseline="-25000" dirty="0">
                          <a:effectLst/>
                        </a:rPr>
                        <a:t>10</a:t>
                      </a:r>
                      <a:endParaRPr lang="en-US" sz="2000" b="1" dirty="0">
                        <a:effectLst/>
                      </a:endParaRPr>
                    </a:p>
                  </a:txBody>
                  <a:tcPr marL="99573" marR="99573" marT="99573" marB="99573">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pPr algn="ctr" fontAlgn="t"/>
                      <a:r>
                        <a:rPr lang="en-US" sz="2000" b="1" dirty="0">
                          <a:effectLst/>
                        </a:rPr>
                        <a:t>PM</a:t>
                      </a:r>
                      <a:r>
                        <a:rPr lang="en-US" sz="2000" b="1" baseline="-25000" dirty="0">
                          <a:effectLst/>
                        </a:rPr>
                        <a:t>2.5</a:t>
                      </a:r>
                      <a:endParaRPr lang="en-US" sz="2000" b="1" dirty="0">
                        <a:effectLst/>
                      </a:endParaRPr>
                    </a:p>
                  </a:txBody>
                  <a:tcPr marL="99573" marR="99573" marT="99573" marB="99573">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pPr algn="ctr" fontAlgn="t"/>
                      <a:r>
                        <a:rPr lang="en-US" sz="2000" b="1" dirty="0">
                          <a:effectLst/>
                        </a:rPr>
                        <a:t>O</a:t>
                      </a:r>
                      <a:r>
                        <a:rPr lang="en-US" sz="2000" b="1" baseline="-25000" dirty="0">
                          <a:effectLst/>
                        </a:rPr>
                        <a:t>3</a:t>
                      </a:r>
                      <a:endParaRPr lang="en-US" sz="2000" b="1" dirty="0">
                        <a:effectLst/>
                      </a:endParaRPr>
                    </a:p>
                  </a:txBody>
                  <a:tcPr marL="99573" marR="99573" marT="99573" marB="99573">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pPr algn="ctr" fontAlgn="t"/>
                      <a:r>
                        <a:rPr lang="en-US" sz="2000" b="1" dirty="0">
                          <a:effectLst/>
                        </a:rPr>
                        <a:t>CO</a:t>
                      </a:r>
                    </a:p>
                  </a:txBody>
                  <a:tcPr marL="99573" marR="99573" marT="99573" marB="99573">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170999165"/>
                  </a:ext>
                </a:extLst>
              </a:tr>
              <a:tr h="432000">
                <a:tc gridSpan="2" vMerge="1">
                  <a:txBody>
                    <a:bodyPr/>
                    <a:lstStyle/>
                    <a:p>
                      <a:pPr algn="l" fontAlgn="t"/>
                      <a:endParaRPr lang="en-US" sz="1800" b="0" dirty="0">
                        <a:effectLst/>
                      </a:endParaRPr>
                    </a:p>
                  </a:txBody>
                  <a:tcPr marL="99573" marR="99573" marT="99573" marB="99573">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hMerge="1" vMerge="1">
                  <a:txBody>
                    <a:bodyPr/>
                    <a:lstStyle/>
                    <a:p>
                      <a:endParaRPr lang="en-US"/>
                    </a:p>
                  </a:txBody>
                  <a:tcPr/>
                </a:tc>
                <a:tc gridSpan="6">
                  <a:txBody>
                    <a:bodyPr/>
                    <a:lstStyle/>
                    <a:p>
                      <a:pPr algn="ctr" fontAlgn="t"/>
                      <a:r>
                        <a:rPr lang="fr-FR" sz="1800" b="1" i="1" dirty="0">
                          <a:effectLst/>
                        </a:rPr>
                        <a:t>Concentration in μg/m</a:t>
                      </a:r>
                      <a:r>
                        <a:rPr lang="fr-FR" sz="1800" b="1" i="1" baseline="30000" dirty="0">
                          <a:effectLst/>
                        </a:rPr>
                        <a:t>3</a:t>
                      </a:r>
                      <a:endParaRPr lang="en-US" sz="1800" b="1" i="1" dirty="0">
                        <a:effectLst/>
                      </a:endParaRPr>
                    </a:p>
                  </a:txBody>
                  <a:tcPr marL="99573" marR="99573" marT="99573" marB="99573">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hMerge="1">
                  <a:txBody>
                    <a:bodyPr/>
                    <a:lstStyle/>
                    <a:p>
                      <a:pPr algn="ctr" fontAlgn="t"/>
                      <a:endParaRPr lang="en-US" sz="1800" b="1" dirty="0">
                        <a:effectLst/>
                      </a:endParaRPr>
                    </a:p>
                  </a:txBody>
                  <a:tcPr marL="99573" marR="99573" marT="99573" marB="99573">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hMerge="1">
                  <a:txBody>
                    <a:bodyPr/>
                    <a:lstStyle/>
                    <a:p>
                      <a:pPr algn="ctr" fontAlgn="t"/>
                      <a:endParaRPr lang="en-US" sz="1800" b="1" dirty="0">
                        <a:effectLst/>
                      </a:endParaRPr>
                    </a:p>
                  </a:txBody>
                  <a:tcPr marL="99573" marR="99573" marT="99573" marB="99573">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hMerge="1">
                  <a:txBody>
                    <a:bodyPr/>
                    <a:lstStyle/>
                    <a:p>
                      <a:pPr algn="ctr" fontAlgn="t"/>
                      <a:endParaRPr lang="en-US" sz="1800" b="1" dirty="0">
                        <a:effectLst/>
                      </a:endParaRPr>
                    </a:p>
                  </a:txBody>
                  <a:tcPr marL="99573" marR="99573" marT="99573" marB="99573">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hMerge="1">
                  <a:txBody>
                    <a:bodyPr/>
                    <a:lstStyle/>
                    <a:p>
                      <a:pPr algn="ctr" fontAlgn="t"/>
                      <a:endParaRPr lang="en-US" sz="1800" b="1" dirty="0">
                        <a:effectLst/>
                      </a:endParaRPr>
                    </a:p>
                  </a:txBody>
                  <a:tcPr marL="99573" marR="99573" marT="99573" marB="99573">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hMerge="1">
                  <a:txBody>
                    <a:bodyPr/>
                    <a:lstStyle/>
                    <a:p>
                      <a:pPr algn="ctr" fontAlgn="t"/>
                      <a:endParaRPr lang="en-US" sz="1800" b="1" dirty="0">
                        <a:effectLst/>
                      </a:endParaRPr>
                    </a:p>
                  </a:txBody>
                  <a:tcPr marL="99573" marR="99573" marT="99573" marB="99573">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445143841"/>
                  </a:ext>
                </a:extLst>
              </a:tr>
              <a:tr h="742217">
                <a:tc>
                  <a:txBody>
                    <a:bodyPr/>
                    <a:lstStyle/>
                    <a:p>
                      <a:pPr algn="ctr" fontAlgn="t"/>
                      <a:r>
                        <a:rPr lang="en-US" sz="1800" b="0" dirty="0">
                          <a:effectLst/>
                        </a:rPr>
                        <a:t>Good</a:t>
                      </a:r>
                    </a:p>
                  </a:txBody>
                  <a:tcPr marL="99573" marR="99573" marT="99573" marB="99573">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l" fontAlgn="t"/>
                      <a:r>
                        <a:rPr lang="en-US" sz="1800" b="0" dirty="0">
                          <a:effectLst/>
                        </a:rPr>
                        <a:t>1</a:t>
                      </a:r>
                    </a:p>
                  </a:txBody>
                  <a:tcPr marL="99573" marR="99573" marT="99573" marB="99573">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dirty="0">
                          <a:effectLst/>
                        </a:rPr>
                        <a:t>[0; 20)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dirty="0">
                          <a:effectLst/>
                        </a:rPr>
                        <a:t>[0; 40)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dirty="0">
                          <a:effectLst/>
                        </a:rPr>
                        <a:t>[0; 20)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dirty="0">
                          <a:effectLst/>
                        </a:rPr>
                        <a:t>[0; 10)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dirty="0">
                          <a:effectLst/>
                        </a:rPr>
                        <a:t>[0; 60)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a:effectLst/>
                        </a:rPr>
                        <a:t>[0; 4400)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775065532"/>
                  </a:ext>
                </a:extLst>
              </a:tr>
              <a:tr h="746018">
                <a:tc>
                  <a:txBody>
                    <a:bodyPr/>
                    <a:lstStyle/>
                    <a:p>
                      <a:pPr algn="ctr" fontAlgn="t"/>
                      <a:r>
                        <a:rPr lang="en-US" sz="1800" b="0" dirty="0">
                          <a:effectLst/>
                        </a:rPr>
                        <a:t>Fair</a:t>
                      </a:r>
                    </a:p>
                  </a:txBody>
                  <a:tcPr marL="99573" marR="99573" marT="99573" marB="99573">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92D050"/>
                    </a:solidFill>
                  </a:tcPr>
                </a:tc>
                <a:tc>
                  <a:txBody>
                    <a:bodyPr/>
                    <a:lstStyle/>
                    <a:p>
                      <a:pPr algn="l" fontAlgn="t"/>
                      <a:r>
                        <a:rPr lang="en-US" sz="1800" b="0" dirty="0">
                          <a:effectLst/>
                        </a:rPr>
                        <a:t>2</a:t>
                      </a:r>
                    </a:p>
                  </a:txBody>
                  <a:tcPr marL="99573" marR="99573" marT="99573" marB="99573">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dirty="0">
                          <a:effectLst/>
                        </a:rPr>
                        <a:t>[20; 80)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dirty="0">
                          <a:effectLst/>
                        </a:rPr>
                        <a:t>[40; 70)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dirty="0">
                          <a:effectLst/>
                        </a:rPr>
                        <a:t>[20; 50)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dirty="0">
                          <a:effectLst/>
                        </a:rPr>
                        <a:t>[10; 25)</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dirty="0">
                          <a:effectLst/>
                        </a:rPr>
                        <a:t>[60; 100)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dirty="0">
                          <a:effectLst/>
                        </a:rPr>
                        <a:t>[4400; 9400)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62802153"/>
                  </a:ext>
                </a:extLst>
              </a:tr>
              <a:tr h="746018">
                <a:tc>
                  <a:txBody>
                    <a:bodyPr/>
                    <a:lstStyle/>
                    <a:p>
                      <a:pPr algn="ctr" fontAlgn="t"/>
                      <a:r>
                        <a:rPr lang="en-US" sz="1800" b="0" dirty="0">
                          <a:effectLst/>
                        </a:rPr>
                        <a:t>Moderate</a:t>
                      </a:r>
                    </a:p>
                  </a:txBody>
                  <a:tcPr marL="99573" marR="99573" marT="99573" marB="99573">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c>
                  <a:txBody>
                    <a:bodyPr/>
                    <a:lstStyle/>
                    <a:p>
                      <a:pPr algn="l" fontAlgn="t"/>
                      <a:r>
                        <a:rPr lang="en-US" sz="1800" b="0">
                          <a:effectLst/>
                        </a:rPr>
                        <a:t>3</a:t>
                      </a:r>
                    </a:p>
                  </a:txBody>
                  <a:tcPr marL="99573" marR="99573" marT="99573" marB="99573">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a:effectLst/>
                        </a:rPr>
                        <a:t>[80; 250)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a:effectLst/>
                        </a:rPr>
                        <a:t>[70; 150)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dirty="0">
                          <a:effectLst/>
                        </a:rPr>
                        <a:t>[50; 100)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dirty="0">
                          <a:effectLst/>
                        </a:rPr>
                        <a:t>[25; 50)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dirty="0">
                          <a:effectLst/>
                        </a:rPr>
                        <a:t>[100; 140)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dirty="0">
                          <a:effectLst/>
                        </a:rPr>
                        <a:t>[9400-12400)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91810998"/>
                  </a:ext>
                </a:extLst>
              </a:tr>
              <a:tr h="746018">
                <a:tc>
                  <a:txBody>
                    <a:bodyPr/>
                    <a:lstStyle/>
                    <a:p>
                      <a:pPr algn="ctr" fontAlgn="t"/>
                      <a:r>
                        <a:rPr lang="en-US" sz="1800" b="0" dirty="0">
                          <a:effectLst/>
                        </a:rPr>
                        <a:t>Poor</a:t>
                      </a:r>
                    </a:p>
                  </a:txBody>
                  <a:tcPr marL="99573" marR="99573" marT="99573" marB="99573">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000"/>
                    </a:solidFill>
                  </a:tcPr>
                </a:tc>
                <a:tc>
                  <a:txBody>
                    <a:bodyPr/>
                    <a:lstStyle/>
                    <a:p>
                      <a:pPr algn="l" fontAlgn="t"/>
                      <a:r>
                        <a:rPr lang="en-US" sz="1800" b="0">
                          <a:effectLst/>
                        </a:rPr>
                        <a:t>4</a:t>
                      </a:r>
                    </a:p>
                  </a:txBody>
                  <a:tcPr marL="99573" marR="99573" marT="99573" marB="99573">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a:effectLst/>
                        </a:rPr>
                        <a:t>[250; 350)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a:effectLst/>
                        </a:rPr>
                        <a:t>[150; 200)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dirty="0">
                          <a:effectLst/>
                        </a:rPr>
                        <a:t>[100; 200)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dirty="0">
                          <a:effectLst/>
                        </a:rPr>
                        <a:t>[50; 75)</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dirty="0">
                          <a:effectLst/>
                        </a:rPr>
                        <a:t>[140; 180)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dirty="0">
                          <a:effectLst/>
                        </a:rPr>
                        <a:t>[12400; 15400)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60922811"/>
                  </a:ext>
                </a:extLst>
              </a:tr>
              <a:tr h="742217">
                <a:tc>
                  <a:txBody>
                    <a:bodyPr/>
                    <a:lstStyle/>
                    <a:p>
                      <a:pPr algn="ctr" fontAlgn="t"/>
                      <a:r>
                        <a:rPr lang="en-US" sz="1800" b="0" dirty="0">
                          <a:effectLst/>
                        </a:rPr>
                        <a:t>Very Poor</a:t>
                      </a:r>
                    </a:p>
                  </a:txBody>
                  <a:tcPr marL="99573" marR="99573" marT="99573" marB="99573">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a:txBody>
                    <a:bodyPr/>
                    <a:lstStyle/>
                    <a:p>
                      <a:pPr algn="l" fontAlgn="t"/>
                      <a:r>
                        <a:rPr lang="en-US" sz="1800" b="0">
                          <a:effectLst/>
                        </a:rPr>
                        <a:t>5</a:t>
                      </a:r>
                    </a:p>
                  </a:txBody>
                  <a:tcPr marL="99573" marR="99573" marT="99573" marB="99573">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a:effectLst/>
                        </a:rPr>
                        <a:t>⩾350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a:effectLst/>
                        </a:rPr>
                        <a:t>⩾200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a:effectLst/>
                        </a:rPr>
                        <a:t>⩾200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a:effectLst/>
                        </a:rPr>
                        <a:t>⩾75</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dirty="0">
                          <a:effectLst/>
                        </a:rPr>
                        <a:t>⩾180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t"/>
                      <a:r>
                        <a:rPr lang="en-US" sz="1800" b="0" dirty="0">
                          <a:effectLst/>
                        </a:rPr>
                        <a:t>⩾15400</a:t>
                      </a:r>
                    </a:p>
                  </a:txBody>
                  <a:tcPr marL="99573" marR="99573" marT="99573" marB="99573"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55460064"/>
                  </a:ext>
                </a:extLst>
              </a:tr>
            </a:tbl>
          </a:graphicData>
        </a:graphic>
      </p:graphicFrame>
      <p:pic>
        <p:nvPicPr>
          <p:cNvPr id="33" name="Graphic 32" descr="Badge Follow with solid fill">
            <a:extLst>
              <a:ext uri="{FF2B5EF4-FFF2-40B4-BE49-F238E27FC236}">
                <a16:creationId xmlns:a16="http://schemas.microsoft.com/office/drawing/2014/main" id="{2A627C4D-D89D-4274-EFD1-C8CD8293CB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7760" y="5260381"/>
            <a:ext cx="914400" cy="914400"/>
          </a:xfrm>
          <a:prstGeom prst="rect">
            <a:avLst/>
          </a:prstGeom>
          <a:effectLst>
            <a:outerShdw blurRad="50800" dist="38100" dir="2700000" algn="tl" rotWithShape="0">
              <a:prstClr val="black">
                <a:alpha val="40000"/>
              </a:prstClr>
            </a:outerShdw>
          </a:effectLst>
        </p:spPr>
      </p:pic>
      <p:sp>
        <p:nvSpPr>
          <p:cNvPr id="35" name="TextBox 34">
            <a:extLst>
              <a:ext uri="{FF2B5EF4-FFF2-40B4-BE49-F238E27FC236}">
                <a16:creationId xmlns:a16="http://schemas.microsoft.com/office/drawing/2014/main" id="{A5E9D4BA-9A05-7615-40A8-0D53A8DC5634}"/>
              </a:ext>
            </a:extLst>
          </p:cNvPr>
          <p:cNvSpPr txBox="1"/>
          <p:nvPr/>
        </p:nvSpPr>
        <p:spPr>
          <a:xfrm>
            <a:off x="2226820" y="5532915"/>
            <a:ext cx="9022080" cy="369332"/>
          </a:xfrm>
          <a:prstGeom prst="rect">
            <a:avLst/>
          </a:prstGeom>
          <a:noFill/>
        </p:spPr>
        <p:txBody>
          <a:bodyPr wrap="square" rtlCol="0">
            <a:spAutoFit/>
          </a:bodyPr>
          <a:lstStyle/>
          <a:p>
            <a:r>
              <a:rPr lang="en-US" b="1" i="0" dirty="0">
                <a:solidFill>
                  <a:srgbClr val="48484A"/>
                </a:solidFill>
                <a:effectLst/>
                <a:latin typeface="Arial" panose="020B0604020202020204" pitchFamily="34" charset="0"/>
              </a:rPr>
              <a:t>Not included in the Air Quality Index: </a:t>
            </a:r>
            <a:r>
              <a:rPr lang="en-US" b="0" i="0" dirty="0">
                <a:solidFill>
                  <a:srgbClr val="48484A"/>
                </a:solidFill>
                <a:effectLst/>
                <a:latin typeface="Arial" panose="020B0604020202020204" pitchFamily="34" charset="0"/>
              </a:rPr>
              <a:t>Nitrogen monoxide (NO) and Ammonia (NH</a:t>
            </a:r>
            <a:r>
              <a:rPr lang="en-US" b="0" i="0" baseline="-25000" dirty="0">
                <a:solidFill>
                  <a:srgbClr val="48484A"/>
                </a:solidFill>
                <a:effectLst/>
                <a:latin typeface="Arial" panose="020B0604020202020204" pitchFamily="34" charset="0"/>
              </a:rPr>
              <a:t>3</a:t>
            </a:r>
            <a:r>
              <a:rPr lang="en-US" b="0" i="0" dirty="0">
                <a:solidFill>
                  <a:srgbClr val="48484A"/>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233268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40000"/>
                <a:lumOff val="60000"/>
              </a:schemeClr>
            </a:gs>
            <a:gs pos="100000">
              <a:schemeClr val="accent2">
                <a:lumMod val="20000"/>
                <a:lumOff val="80000"/>
              </a:schemeClr>
            </a:gs>
            <a:gs pos="41000">
              <a:schemeClr val="accent1">
                <a:lumMod val="20000"/>
                <a:lumOff val="80000"/>
              </a:schemeClr>
            </a:gs>
          </a:gsLst>
          <a:path path="circle">
            <a:fillToRect l="100000" t="100000"/>
          </a:path>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925DB8C-A874-3597-BD3A-AF23B2C6690A}"/>
              </a:ext>
            </a:extLst>
          </p:cNvPr>
          <p:cNvGraphicFramePr>
            <a:graphicFrameLocks noChangeAspect="1"/>
          </p:cNvGraphicFramePr>
          <p:nvPr>
            <p:custDataLst>
              <p:tags r:id="rId1"/>
            </p:custDataLst>
            <p:extLst>
              <p:ext uri="{D42A27DB-BD31-4B8C-83A1-F6EECF244321}">
                <p14:modId xmlns:p14="http://schemas.microsoft.com/office/powerpoint/2010/main" val="914098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3" name="think-cell data - do not delete" hidden="1">
                        <a:extLst>
                          <a:ext uri="{FF2B5EF4-FFF2-40B4-BE49-F238E27FC236}">
                            <a16:creationId xmlns:a16="http://schemas.microsoft.com/office/drawing/2014/main" id="{0925DB8C-A874-3597-BD3A-AF23B2C669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2346764"/>
            <a:ext cx="9144000" cy="2286000"/>
          </a:xfrm>
          <a:noFill/>
        </p:spPr>
        <p:txBody>
          <a:bodyPr vert="horz"/>
          <a:lstStyle/>
          <a:p>
            <a:r>
              <a:rPr lang="en-US" sz="6600" dirty="0">
                <a:solidFill>
                  <a:srgbClr val="19304C"/>
                </a:solidFill>
              </a:rPr>
              <a:t>LET’S HAVE SOME FUN</a:t>
            </a:r>
          </a:p>
        </p:txBody>
      </p:sp>
      <p:sp>
        <p:nvSpPr>
          <p:cNvPr id="4" name="Subtitle 2">
            <a:extLst>
              <a:ext uri="{FF2B5EF4-FFF2-40B4-BE49-F238E27FC236}">
                <a16:creationId xmlns:a16="http://schemas.microsoft.com/office/drawing/2014/main" id="{3763D88C-CCAB-046B-9B28-70D6143DA69B}"/>
              </a:ext>
            </a:extLst>
          </p:cNvPr>
          <p:cNvSpPr>
            <a:spLocks noGrp="1"/>
          </p:cNvSpPr>
          <p:nvPr>
            <p:ph type="subTitle" idx="1" hasCustomPrompt="1"/>
          </p:nvPr>
        </p:nvSpPr>
        <p:spPr>
          <a:xfrm>
            <a:off x="0" y="6174781"/>
            <a:ext cx="12192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HYPOTHESES Q&amp;A</a:t>
            </a:r>
          </a:p>
        </p:txBody>
      </p:sp>
      <p:pic>
        <p:nvPicPr>
          <p:cNvPr id="5" name="Picture 4">
            <a:extLst>
              <a:ext uri="{FF2B5EF4-FFF2-40B4-BE49-F238E27FC236}">
                <a16:creationId xmlns:a16="http://schemas.microsoft.com/office/drawing/2014/main" id="{08776C9E-E70B-3B84-258E-10F7BF6AE9D6}"/>
              </a:ext>
            </a:extLst>
          </p:cNvPr>
          <p:cNvPicPr>
            <a:picLocks noChangeAspect="1"/>
          </p:cNvPicPr>
          <p:nvPr/>
        </p:nvPicPr>
        <p:blipFill>
          <a:blip r:embed="rId6"/>
          <a:stretch>
            <a:fillRect/>
          </a:stretch>
        </p:blipFill>
        <p:spPr>
          <a:xfrm>
            <a:off x="-1" y="-1"/>
            <a:ext cx="12185865" cy="3501957"/>
          </a:xfrm>
          <a:prstGeom prst="rect">
            <a:avLst/>
          </a:prstGeom>
        </p:spPr>
      </p:pic>
    </p:spTree>
    <p:extLst>
      <p:ext uri="{BB962C8B-B14F-4D97-AF65-F5344CB8AC3E}">
        <p14:creationId xmlns:p14="http://schemas.microsoft.com/office/powerpoint/2010/main" val="2048574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61EE24-FDCA-06C7-B493-C2B9D0FBD842}"/>
              </a:ext>
            </a:extLst>
          </p:cNvPr>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sp>
        <p:nvSpPr>
          <p:cNvPr id="6" name="Rectangle 5">
            <a:extLst>
              <a:ext uri="{FF2B5EF4-FFF2-40B4-BE49-F238E27FC236}">
                <a16:creationId xmlns:a16="http://schemas.microsoft.com/office/drawing/2014/main" id="{338715D3-72BC-42E5-61C5-9EDF203A8C7E}"/>
              </a:ext>
            </a:extLst>
          </p:cNvPr>
          <p:cNvSpPr/>
          <p:nvPr>
            <p:custDataLst>
              <p:tags r:id="rId3"/>
            </p:custDataLst>
          </p:nvPr>
        </p:nvSpPr>
        <p:spPr>
          <a:xfrm>
            <a:off x="3200400" y="2571750"/>
            <a:ext cx="8483600" cy="1714500"/>
          </a:xfrm>
          <a:prstGeom prst="rect">
            <a:avLst/>
          </a:prstGeom>
          <a:noFill/>
          <a:ln w="1905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400" b="1" dirty="0">
                <a:solidFill>
                  <a:srgbClr val="5B5B5B"/>
                </a:solidFill>
              </a:rPr>
              <a:t>The greater the population size, the higher the recorded pollution in a town or city.</a:t>
            </a:r>
          </a:p>
        </p:txBody>
      </p:sp>
      <p:sp>
        <p:nvSpPr>
          <p:cNvPr id="7" name="Rectangle 6">
            <a:extLst>
              <a:ext uri="{FF2B5EF4-FFF2-40B4-BE49-F238E27FC236}">
                <a16:creationId xmlns:a16="http://schemas.microsoft.com/office/drawing/2014/main" id="{07C42A59-CD78-26EE-4237-2649E9CB63C6}"/>
              </a:ext>
            </a:extLst>
          </p:cNvPr>
          <p:cNvSpPr/>
          <p:nvPr>
            <p:custDataLst>
              <p:tags r:id="rId4"/>
            </p:custDataLst>
          </p:nvPr>
        </p:nvSpPr>
        <p:spPr>
          <a:xfrm>
            <a:off x="3200400" y="6096000"/>
            <a:ext cx="8737600" cy="510125"/>
          </a:xfrm>
          <a:prstGeom prst="rect">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p>
        </p:txBody>
      </p:sp>
      <p:pic>
        <p:nvPicPr>
          <p:cNvPr id="9" name="Picture 8">
            <a:extLst>
              <a:ext uri="{FF2B5EF4-FFF2-40B4-BE49-F238E27FC236}">
                <a16:creationId xmlns:a16="http://schemas.microsoft.com/office/drawing/2014/main" id="{E3BA9165-9625-420A-67FE-7182D94E34F2}"/>
              </a:ext>
            </a:extLst>
          </p:cNvPr>
          <p:cNvPicPr>
            <a:picLocks/>
          </p:cNvPicPr>
          <p:nvPr>
            <p:custDataLst>
              <p:tags r:id="rId5"/>
            </p:custDataLst>
          </p:nvPr>
        </p:nvPicPr>
        <p:blipFill>
          <a:blip r:embed="rId9">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Tree>
    <p:custDataLst>
      <p:tags r:id="rId1"/>
    </p:custDataLst>
    <p:extLst>
      <p:ext uri="{BB962C8B-B14F-4D97-AF65-F5344CB8AC3E}">
        <p14:creationId xmlns:p14="http://schemas.microsoft.com/office/powerpoint/2010/main" val="323634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925DB8C-A874-3597-BD3A-AF23B2C6690A}"/>
              </a:ext>
            </a:extLst>
          </p:cNvPr>
          <p:cNvGraphicFramePr>
            <a:graphicFrameLocks noChangeAspect="1"/>
          </p:cNvGraphicFramePr>
          <p:nvPr>
            <p:custDataLst>
              <p:tags r:id="rId1"/>
            </p:custDataLst>
            <p:extLst>
              <p:ext uri="{D42A27DB-BD31-4B8C-83A1-F6EECF244321}">
                <p14:modId xmlns:p14="http://schemas.microsoft.com/office/powerpoint/2010/main" val="2402394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3" name="think-cell data - do not delete" hidden="1">
                        <a:extLst>
                          <a:ext uri="{FF2B5EF4-FFF2-40B4-BE49-F238E27FC236}">
                            <a16:creationId xmlns:a16="http://schemas.microsoft.com/office/drawing/2014/main" id="{0925DB8C-A874-3597-BD3A-AF23B2C669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314D16DA-0A31-C330-4336-FEBDD1865984}"/>
              </a:ext>
            </a:extLst>
          </p:cNvPr>
          <p:cNvPicPr>
            <a:picLocks noChangeAspect="1"/>
          </p:cNvPicPr>
          <p:nvPr/>
        </p:nvPicPr>
        <p:blipFill>
          <a:blip r:embed="rId6"/>
          <a:stretch>
            <a:fillRect/>
          </a:stretch>
        </p:blipFill>
        <p:spPr>
          <a:xfrm>
            <a:off x="9565533" y="0"/>
            <a:ext cx="2626468" cy="6208016"/>
          </a:xfrm>
          <a:prstGeom prst="rect">
            <a:avLst/>
          </a:prstGeom>
        </p:spPr>
      </p:pic>
      <p:sp>
        <p:nvSpPr>
          <p:cNvPr id="12" name="Subtitle 11">
            <a:extLst>
              <a:ext uri="{FF2B5EF4-FFF2-40B4-BE49-F238E27FC236}">
                <a16:creationId xmlns:a16="http://schemas.microsoft.com/office/drawing/2014/main" id="{A336FEA9-C85A-3569-16F0-5ECBABBE0BEC}"/>
              </a:ext>
            </a:extLst>
          </p:cNvPr>
          <p:cNvSpPr>
            <a:spLocks noGrp="1"/>
          </p:cNvSpPr>
          <p:nvPr>
            <p:ph type="subTitle" idx="4294967295"/>
          </p:nvPr>
        </p:nvSpPr>
        <p:spPr>
          <a:xfrm>
            <a:off x="0" y="6174781"/>
            <a:ext cx="12192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rmAutofit/>
          </a:bodyPr>
          <a:lstStyle/>
          <a:p>
            <a:pPr marL="0" indent="0" algn="ctr">
              <a:buNone/>
            </a:pPr>
            <a:r>
              <a:rPr lang="en-US" sz="2400" cap="all" spc="300" dirty="0">
                <a:solidFill>
                  <a:schemeClr val="bg1"/>
                </a:solidFill>
              </a:rPr>
              <a:t>Q&amp;A - Population versus Pollution - Global</a:t>
            </a:r>
          </a:p>
        </p:txBody>
      </p:sp>
      <p:grpSp>
        <p:nvGrpSpPr>
          <p:cNvPr id="6" name="Group 5">
            <a:extLst>
              <a:ext uri="{FF2B5EF4-FFF2-40B4-BE49-F238E27FC236}">
                <a16:creationId xmlns:a16="http://schemas.microsoft.com/office/drawing/2014/main" id="{23FFAF11-C7CD-3F9D-DE8F-8AF7F38E1340}"/>
              </a:ext>
            </a:extLst>
          </p:cNvPr>
          <p:cNvGrpSpPr/>
          <p:nvPr/>
        </p:nvGrpSpPr>
        <p:grpSpPr>
          <a:xfrm>
            <a:off x="543966" y="161908"/>
            <a:ext cx="8477601" cy="6012873"/>
            <a:chOff x="0" y="1012002"/>
            <a:chExt cx="6474778" cy="4562098"/>
          </a:xfrm>
        </p:grpSpPr>
        <p:sp>
          <p:nvSpPr>
            <p:cNvPr id="7" name="TextBox 6">
              <a:extLst>
                <a:ext uri="{FF2B5EF4-FFF2-40B4-BE49-F238E27FC236}">
                  <a16:creationId xmlns:a16="http://schemas.microsoft.com/office/drawing/2014/main" id="{B741D522-693E-CA73-8871-A0EE6F130391}"/>
                </a:ext>
              </a:extLst>
            </p:cNvPr>
            <p:cNvSpPr txBox="1"/>
            <p:nvPr/>
          </p:nvSpPr>
          <p:spPr>
            <a:xfrm>
              <a:off x="669725" y="1012002"/>
              <a:ext cx="5805053" cy="321176"/>
            </a:xfrm>
            <a:prstGeom prst="rect">
              <a:avLst/>
            </a:prstGeom>
            <a:solidFill>
              <a:schemeClr val="bg1"/>
            </a:solidFill>
          </p:spPr>
          <p:txBody>
            <a:bodyPr wrap="square" rtlCol="0">
              <a:spAutoFit/>
            </a:bodyPr>
            <a:lstStyle/>
            <a:p>
              <a:r>
                <a:rPr lang="en-US" sz="1400" dirty="0"/>
                <a:t>Global Winter CO Pollution Levels in </a:t>
              </a:r>
              <a:r>
                <a:rPr lang="el-GR" sz="1400" dirty="0"/>
                <a:t>μ</a:t>
              </a:r>
              <a:r>
                <a:rPr lang="en-US" sz="1400" dirty="0"/>
                <a:t>g/m by Population</a:t>
              </a:r>
            </a:p>
          </p:txBody>
        </p:sp>
        <p:pic>
          <p:nvPicPr>
            <p:cNvPr id="8" name="Picture 7">
              <a:extLst>
                <a:ext uri="{FF2B5EF4-FFF2-40B4-BE49-F238E27FC236}">
                  <a16:creationId xmlns:a16="http://schemas.microsoft.com/office/drawing/2014/main" id="{09FDCF08-FAF6-8CE7-4C4D-D1B670352A28}"/>
                </a:ext>
              </a:extLst>
            </p:cNvPr>
            <p:cNvPicPr>
              <a:picLocks noChangeAspect="1"/>
            </p:cNvPicPr>
            <p:nvPr/>
          </p:nvPicPr>
          <p:blipFill>
            <a:blip r:embed="rId7"/>
            <a:stretch>
              <a:fillRect/>
            </a:stretch>
          </p:blipFill>
          <p:spPr>
            <a:xfrm>
              <a:off x="0" y="1276139"/>
              <a:ext cx="6096000" cy="4297961"/>
            </a:xfrm>
            <a:prstGeom prst="rect">
              <a:avLst/>
            </a:prstGeom>
          </p:spPr>
        </p:pic>
      </p:grpSp>
    </p:spTree>
    <p:extLst>
      <p:ext uri="{BB962C8B-B14F-4D97-AF65-F5344CB8AC3E}">
        <p14:creationId xmlns:p14="http://schemas.microsoft.com/office/powerpoint/2010/main" val="2856052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925DB8C-A874-3597-BD3A-AF23B2C6690A}"/>
              </a:ext>
            </a:extLst>
          </p:cNvPr>
          <p:cNvGraphicFramePr>
            <a:graphicFrameLocks noChangeAspect="1"/>
          </p:cNvGraphicFramePr>
          <p:nvPr>
            <p:custDataLst>
              <p:tags r:id="rId1"/>
            </p:custDataLst>
            <p:extLst>
              <p:ext uri="{D42A27DB-BD31-4B8C-83A1-F6EECF244321}">
                <p14:modId xmlns:p14="http://schemas.microsoft.com/office/powerpoint/2010/main" val="2185113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2" imgH="392" progId="TCLayout.ActiveDocument.1">
                  <p:embed/>
                </p:oleObj>
              </mc:Choice>
              <mc:Fallback>
                <p:oleObj name="think-cell Slide" r:id="rId4" imgW="392" imgH="392" progId="TCLayout.ActiveDocument.1">
                  <p:embed/>
                  <p:pic>
                    <p:nvPicPr>
                      <p:cNvPr id="3" name="think-cell data - do not delete" hidden="1">
                        <a:extLst>
                          <a:ext uri="{FF2B5EF4-FFF2-40B4-BE49-F238E27FC236}">
                            <a16:creationId xmlns:a16="http://schemas.microsoft.com/office/drawing/2014/main" id="{0925DB8C-A874-3597-BD3A-AF23B2C669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Subtitle 11">
            <a:extLst>
              <a:ext uri="{FF2B5EF4-FFF2-40B4-BE49-F238E27FC236}">
                <a16:creationId xmlns:a16="http://schemas.microsoft.com/office/drawing/2014/main" id="{A336FEA9-C85A-3569-16F0-5ECBABBE0BEC}"/>
              </a:ext>
            </a:extLst>
          </p:cNvPr>
          <p:cNvSpPr>
            <a:spLocks noGrp="1"/>
          </p:cNvSpPr>
          <p:nvPr>
            <p:ph type="subTitle" idx="4294967295"/>
          </p:nvPr>
        </p:nvSpPr>
        <p:spPr>
          <a:xfrm>
            <a:off x="0" y="6174781"/>
            <a:ext cx="12192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rmAutofit/>
          </a:bodyPr>
          <a:lstStyle/>
          <a:p>
            <a:pPr marL="0" indent="0" algn="ctr">
              <a:buNone/>
            </a:pPr>
            <a:r>
              <a:rPr lang="en-US" sz="2400" cap="all" spc="300" dirty="0">
                <a:solidFill>
                  <a:schemeClr val="bg1"/>
                </a:solidFill>
              </a:rPr>
              <a:t>Q&amp;A - Population versus Pollution - Global</a:t>
            </a:r>
          </a:p>
        </p:txBody>
      </p:sp>
      <p:pic>
        <p:nvPicPr>
          <p:cNvPr id="9" name="Picture 8">
            <a:extLst>
              <a:ext uri="{FF2B5EF4-FFF2-40B4-BE49-F238E27FC236}">
                <a16:creationId xmlns:a16="http://schemas.microsoft.com/office/drawing/2014/main" id="{E5397A2F-5D18-F98B-C11A-9BCE27CEA1B0}"/>
              </a:ext>
            </a:extLst>
          </p:cNvPr>
          <p:cNvPicPr>
            <a:picLocks noChangeAspect="1"/>
          </p:cNvPicPr>
          <p:nvPr/>
        </p:nvPicPr>
        <p:blipFill>
          <a:blip r:embed="rId6"/>
          <a:stretch>
            <a:fillRect/>
          </a:stretch>
        </p:blipFill>
        <p:spPr>
          <a:xfrm>
            <a:off x="630525" y="45930"/>
            <a:ext cx="4833403" cy="3256069"/>
          </a:xfrm>
          <a:prstGeom prst="rect">
            <a:avLst/>
          </a:prstGeom>
        </p:spPr>
      </p:pic>
      <p:grpSp>
        <p:nvGrpSpPr>
          <p:cNvPr id="4" name="Group 3">
            <a:extLst>
              <a:ext uri="{FF2B5EF4-FFF2-40B4-BE49-F238E27FC236}">
                <a16:creationId xmlns:a16="http://schemas.microsoft.com/office/drawing/2014/main" id="{21E7F6B2-B832-2A30-386C-CF1DC7D13FF9}"/>
              </a:ext>
            </a:extLst>
          </p:cNvPr>
          <p:cNvGrpSpPr/>
          <p:nvPr/>
        </p:nvGrpSpPr>
        <p:grpSpPr>
          <a:xfrm>
            <a:off x="6161109" y="104829"/>
            <a:ext cx="4799061" cy="2727270"/>
            <a:chOff x="5428588" y="1650117"/>
            <a:chExt cx="5642478" cy="3534967"/>
          </a:xfrm>
        </p:grpSpPr>
        <p:pic>
          <p:nvPicPr>
            <p:cNvPr id="2" name="Picture 1">
              <a:extLst>
                <a:ext uri="{FF2B5EF4-FFF2-40B4-BE49-F238E27FC236}">
                  <a16:creationId xmlns:a16="http://schemas.microsoft.com/office/drawing/2014/main" id="{EF753B20-C86E-CB34-3FBD-82667212B06D}"/>
                </a:ext>
              </a:extLst>
            </p:cNvPr>
            <p:cNvPicPr>
              <a:picLocks noChangeAspect="1"/>
            </p:cNvPicPr>
            <p:nvPr/>
          </p:nvPicPr>
          <p:blipFill rotWithShape="1">
            <a:blip r:embed="rId7"/>
            <a:srcRect l="50000" b="74955"/>
            <a:stretch/>
          </p:blipFill>
          <p:spPr>
            <a:xfrm>
              <a:off x="5803490" y="1650117"/>
              <a:ext cx="5267576" cy="3526314"/>
            </a:xfrm>
            <a:prstGeom prst="rect">
              <a:avLst/>
            </a:prstGeom>
            <a:ln>
              <a:solidFill>
                <a:srgbClr val="FFA07A"/>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71C86BF5-6C4C-4FE7-1FE9-C2A938557D64}"/>
                </a:ext>
              </a:extLst>
            </p:cNvPr>
            <p:cNvSpPr txBox="1"/>
            <p:nvPr/>
          </p:nvSpPr>
          <p:spPr>
            <a:xfrm rot="16200000" flipH="1">
              <a:off x="4272784" y="3598145"/>
              <a:ext cx="2742743" cy="431136"/>
            </a:xfrm>
            <a:prstGeom prst="rect">
              <a:avLst/>
            </a:prstGeom>
            <a:solidFill>
              <a:srgbClr val="FFA07A"/>
            </a:solidFill>
          </p:spPr>
          <p:txBody>
            <a:bodyPr wrap="square" rtlCol="0">
              <a:spAutoFit/>
            </a:bodyPr>
            <a:lstStyle/>
            <a:p>
              <a:r>
                <a:rPr lang="en-US" dirty="0"/>
                <a:t>Nitrogen Monoxide</a:t>
              </a:r>
            </a:p>
          </p:txBody>
        </p:sp>
      </p:grpSp>
      <p:sp>
        <p:nvSpPr>
          <p:cNvPr id="5" name="Rectangle 4">
            <a:extLst>
              <a:ext uri="{FF2B5EF4-FFF2-40B4-BE49-F238E27FC236}">
                <a16:creationId xmlns:a16="http://schemas.microsoft.com/office/drawing/2014/main" id="{AA1A611A-75B5-56AA-4B02-2E821AA94582}"/>
              </a:ext>
            </a:extLst>
          </p:cNvPr>
          <p:cNvSpPr/>
          <p:nvPr/>
        </p:nvSpPr>
        <p:spPr>
          <a:xfrm>
            <a:off x="4908550" y="265551"/>
            <a:ext cx="427285" cy="2031858"/>
          </a:xfrm>
          <a:prstGeom prst="rect">
            <a:avLst/>
          </a:prstGeom>
          <a:noFill/>
          <a:ln>
            <a:solidFill>
              <a:srgbClr val="19304C"/>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A6663BC-DAD1-FA13-0FC6-A2C9EDB56D66}"/>
              </a:ext>
            </a:extLst>
          </p:cNvPr>
          <p:cNvGrpSpPr/>
          <p:nvPr/>
        </p:nvGrpSpPr>
        <p:grpSpPr>
          <a:xfrm>
            <a:off x="6171283" y="2923346"/>
            <a:ext cx="4788584" cy="3064704"/>
            <a:chOff x="6740672" y="578386"/>
            <a:chExt cx="5185100" cy="3293223"/>
          </a:xfrm>
        </p:grpSpPr>
        <p:pic>
          <p:nvPicPr>
            <p:cNvPr id="7" name="Picture 6">
              <a:extLst>
                <a:ext uri="{FF2B5EF4-FFF2-40B4-BE49-F238E27FC236}">
                  <a16:creationId xmlns:a16="http://schemas.microsoft.com/office/drawing/2014/main" id="{B87015F1-05E8-166B-5168-18D1FC4C193F}"/>
                </a:ext>
              </a:extLst>
            </p:cNvPr>
            <p:cNvPicPr>
              <a:picLocks noChangeAspect="1"/>
            </p:cNvPicPr>
            <p:nvPr/>
          </p:nvPicPr>
          <p:blipFill>
            <a:blip r:embed="rId8"/>
            <a:stretch>
              <a:fillRect/>
            </a:stretch>
          </p:blipFill>
          <p:spPr>
            <a:xfrm>
              <a:off x="7126711" y="578386"/>
              <a:ext cx="4799061" cy="3293223"/>
            </a:xfrm>
            <a:prstGeom prst="rect">
              <a:avLst/>
            </a:prstGeom>
            <a:ln>
              <a:solidFill>
                <a:srgbClr val="FFA07A"/>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0256C84A-1C57-415D-E8DA-A2F8C2ABA3E0}"/>
                </a:ext>
              </a:extLst>
            </p:cNvPr>
            <p:cNvSpPr txBox="1"/>
            <p:nvPr/>
          </p:nvSpPr>
          <p:spPr>
            <a:xfrm rot="16200000" flipH="1">
              <a:off x="6401610" y="3132633"/>
              <a:ext cx="1078038" cy="399914"/>
            </a:xfrm>
            <a:prstGeom prst="rect">
              <a:avLst/>
            </a:prstGeom>
            <a:solidFill>
              <a:srgbClr val="FFA07A"/>
            </a:solidFill>
          </p:spPr>
          <p:txBody>
            <a:bodyPr wrap="square" rtlCol="0">
              <a:spAutoFit/>
            </a:bodyPr>
            <a:lstStyle/>
            <a:p>
              <a:r>
                <a:rPr lang="en-US" dirty="0"/>
                <a:t>Ozone</a:t>
              </a:r>
            </a:p>
          </p:txBody>
        </p:sp>
      </p:grpSp>
      <p:sp>
        <p:nvSpPr>
          <p:cNvPr id="10" name="Rectangle 9">
            <a:extLst>
              <a:ext uri="{FF2B5EF4-FFF2-40B4-BE49-F238E27FC236}">
                <a16:creationId xmlns:a16="http://schemas.microsoft.com/office/drawing/2014/main" id="{5FFFDE07-134E-D71C-292F-AA0D2C55A03B}"/>
              </a:ext>
            </a:extLst>
          </p:cNvPr>
          <p:cNvSpPr/>
          <p:nvPr/>
        </p:nvSpPr>
        <p:spPr>
          <a:xfrm>
            <a:off x="1090365" y="1973557"/>
            <a:ext cx="427285" cy="1080791"/>
          </a:xfrm>
          <a:prstGeom prst="rect">
            <a:avLst/>
          </a:prstGeom>
          <a:noFill/>
          <a:ln>
            <a:solidFill>
              <a:srgbClr val="19304C"/>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716A8E6C-9472-0F46-DE93-88CE58963DE5}"/>
              </a:ext>
            </a:extLst>
          </p:cNvPr>
          <p:cNvSpPr/>
          <p:nvPr/>
        </p:nvSpPr>
        <p:spPr>
          <a:xfrm>
            <a:off x="5335835" y="142133"/>
            <a:ext cx="1268165" cy="573906"/>
          </a:xfrm>
          <a:prstGeom prst="rightArrow">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Bent-Up 14">
            <a:extLst>
              <a:ext uri="{FF2B5EF4-FFF2-40B4-BE49-F238E27FC236}">
                <a16:creationId xmlns:a16="http://schemas.microsoft.com/office/drawing/2014/main" id="{6FF08F47-EE2F-4A37-8B88-BE708870865D}"/>
              </a:ext>
            </a:extLst>
          </p:cNvPr>
          <p:cNvSpPr/>
          <p:nvPr/>
        </p:nvSpPr>
        <p:spPr>
          <a:xfrm rot="5400000">
            <a:off x="3225799" y="920749"/>
            <a:ext cx="1168400" cy="5435601"/>
          </a:xfrm>
          <a:prstGeom prst="bentUpArrow">
            <a:avLst>
              <a:gd name="adj1" fmla="val 26451"/>
              <a:gd name="adj2" fmla="val 24479"/>
              <a:gd name="adj3" fmla="val 28240"/>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3774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10.0.5209"/>
  <p:tag name="SLIDO_PRESENTATION_ID" val="00000000-0000-0000-0000-000000000000"/>
  <p:tag name="SLIDO_EVENT_UUID" val="434dc848-417e-4b0b-82f9-7c078d9f81df"/>
  <p:tag name="SLIDO_EVENT_SECTION_UUID" val="df7c19fc-7b40-44cb-9a5d-50f8aef761de"/>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SLIDO_METADATA" val="eyJUaW1lc3RhbXAiOjE3MTQ4MDA3MjB9"/>
  <p:tag name="SLIDO_TYPE" val="SlidoPoll"/>
  <p:tag name="SLIDO_POLL_UUID" val="1f5bc473-15eb-4959-9b82-803cc69dfab4"/>
  <p:tag name="SLIDO_TIMELINE" val="W3sicG9sbFF1ZXN0aW9uVXVpZCI6ImI4MDk4ZGZhLTQ5YzItNGE0My05ZjkxLWNhNzQ2YmE4YzEzMSIsInNob3dSZXN1bHRzIjpmYWxzZSwic2hvd0NvcnJlY3RBbnN3ZXJzIjpmYWxzZSwidm90aW5nTG9ja2VkIjpmYWxzZX0seyJwb2xsUXVlc3Rpb25VdWlkIjoiYjgwOThkZmEtNDljMi00YTQzLTlmOTEtY2E3NDZiYThjMTMxIiwic2hvd1Jlc3VsdHMiOnRydWUsInNob3dDb3JyZWN0QW5zd2VycyI6ZmFsc2UsInZvdGluZ0xvY2tlZCI6ZmFsc2V9XQ=="/>
</p:tagLst>
</file>

<file path=ppt/tags/tag14.xml><?xml version="1.0" encoding="utf-8"?>
<p:tagLst xmlns:a="http://schemas.openxmlformats.org/drawingml/2006/main" xmlns:r="http://schemas.openxmlformats.org/officeDocument/2006/relationships" xmlns:p="http://schemas.openxmlformats.org/presentationml/2006/main">
  <p:tag name="SLIDO_ELEMENT" val="logo"/>
</p:tagLst>
</file>

<file path=ppt/tags/tag15.xml><?xml version="1.0" encoding="utf-8"?>
<p:tagLst xmlns:a="http://schemas.openxmlformats.org/drawingml/2006/main" xmlns:r="http://schemas.openxmlformats.org/officeDocument/2006/relationships" xmlns:p="http://schemas.openxmlformats.org/presentationml/2006/main">
  <p:tag name="SLIDO_ELEMENT" val="title"/>
</p:tagLst>
</file>

<file path=ppt/tags/tag16.xml><?xml version="1.0" encoding="utf-8"?>
<p:tagLst xmlns:a="http://schemas.openxmlformats.org/drawingml/2006/main" xmlns:r="http://schemas.openxmlformats.org/officeDocument/2006/relationships" xmlns:p="http://schemas.openxmlformats.org/presentationml/2006/main">
  <p:tag name="SLIDO_ELEMENT" val="footer"/>
</p:tagLst>
</file>

<file path=ppt/tags/tag17.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Rankin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SLIDO_METADATA" val="eyJUaW1lc3RhbXAiOjE3MTQ4MDk1NzB9"/>
  <p:tag name="SLIDO_TYPE" val="SlidoPoll"/>
  <p:tag name="SLIDO_POLL_UUID" val="62a49b3d-c00f-4a23-9eda-23a8e497fba4"/>
  <p:tag name="SLIDO_TIMELINE" val="W3sicG9sbFF1ZXN0aW9uVXVpZCI6ImUyZjNiOTFmLWNhYTUtNGMwOS04M2E1LTExZTEzNTU5MTllOCIsInNob3dSZXN1bHRzIjp0cnVlLCJzaG93Q29ycmVjdEFuc3dlcnMiOmZhbHNlLCJ2b3RpbmdMb2NrZWQiOmZhbHNlfV0="/>
</p:tagLst>
</file>

<file path=ppt/tags/tag21.xml><?xml version="1.0" encoding="utf-8"?>
<p:tagLst xmlns:a="http://schemas.openxmlformats.org/drawingml/2006/main" xmlns:r="http://schemas.openxmlformats.org/officeDocument/2006/relationships" xmlns:p="http://schemas.openxmlformats.org/presentationml/2006/main">
  <p:tag name="SLIDO_ELEMENT" val="logo"/>
</p:tagLst>
</file>

<file path=ppt/tags/tag22.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Ranking"/>
</p:tagLst>
</file>

<file path=ppt/tags/tag23.xml><?xml version="1.0" encoding="utf-8"?>
<p:tagLst xmlns:a="http://schemas.openxmlformats.org/drawingml/2006/main" xmlns:r="http://schemas.openxmlformats.org/officeDocument/2006/relationships" xmlns:p="http://schemas.openxmlformats.org/presentationml/2006/main">
  <p:tag name="SLIDO_ELEMENT" val="title"/>
</p:tagLst>
</file>

<file path=ppt/tags/tag24.xml><?xml version="1.0" encoding="utf-8"?>
<p:tagLst xmlns:a="http://schemas.openxmlformats.org/drawingml/2006/main" xmlns:r="http://schemas.openxmlformats.org/officeDocument/2006/relationships" xmlns:p="http://schemas.openxmlformats.org/presentationml/2006/main">
  <p:tag name="SLIDO_ELEMENT" val="footer"/>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SLIDO_METADATA" val="eyJUaW1lc3RhbXAiOjE3MTQ4MDEwNDN9"/>
  <p:tag name="SLIDO_TYPE" val="SlidoPoll"/>
  <p:tag name="SLIDO_POLL_UUID" val="c6e62b9d-2688-428b-8d2d-56838972b89a"/>
  <p:tag name="SLIDO_TIMELINE" val="W3sicG9sbFF1ZXN0aW9uVXVpZCI6IjUzMDdiZDA0LWRhMGYtNGU4Mi04NzhiLTc5OWVkM2M3ZDM2MCIsInNob3dSZXN1bHRzIjpmYWxzZSwic2hvd0NvcnJlY3RBbnN3ZXJzIjpmYWxzZSwidm90aW5nTG9ja2VkIjpmYWxzZX0seyJwb2xsUXVlc3Rpb25VdWlkIjoiNTMwN2JkMDQtZGEwZi00ZTgyLTg3OGItNzk5ZWQzYzdkMzYwIiwic2hvd1Jlc3VsdHMiOnRydWUsInNob3dDb3JyZWN0QW5zd2VycyI6ZmFsc2UsInZvdGluZ0xvY2tlZCI6ZmFsc2V9XQ=="/>
</p:tagLst>
</file>

<file path=ppt/tags/tag27.xml><?xml version="1.0" encoding="utf-8"?>
<p:tagLst xmlns:a="http://schemas.openxmlformats.org/drawingml/2006/main" xmlns:r="http://schemas.openxmlformats.org/officeDocument/2006/relationships" xmlns:p="http://schemas.openxmlformats.org/presentationml/2006/main">
  <p:tag name="SLIDO_ELEMENT" val="logo"/>
</p:tagLst>
</file>

<file path=ppt/tags/tag28.xml><?xml version="1.0" encoding="utf-8"?>
<p:tagLst xmlns:a="http://schemas.openxmlformats.org/drawingml/2006/main" xmlns:r="http://schemas.openxmlformats.org/officeDocument/2006/relationships" xmlns:p="http://schemas.openxmlformats.org/presentationml/2006/main">
  <p:tag name="SLIDO_ELEMENT" val="title"/>
</p:tagLst>
</file>

<file path=ppt/tags/tag29.xml><?xml version="1.0" encoding="utf-8"?>
<p:tagLst xmlns:a="http://schemas.openxmlformats.org/drawingml/2006/main" xmlns:r="http://schemas.openxmlformats.org/officeDocument/2006/relationships" xmlns:p="http://schemas.openxmlformats.org/presentationml/2006/main">
  <p:tag name="SLIDO_ELEMENT" val="footer"/>
</p:tagLst>
</file>

<file path=ppt/tags/tag3.xml><?xml version="1.0" encoding="utf-8"?>
<p:tagLst xmlns:a="http://schemas.openxmlformats.org/drawingml/2006/main" xmlns:r="http://schemas.openxmlformats.org/officeDocument/2006/relationships" xmlns:p="http://schemas.openxmlformats.org/presentationml/2006/main">
  <p:tag name="SLIDO_METADATA" val="eyJUaW1lc3RhbXAiOjE3MTQ4MDA4NzJ9"/>
  <p:tag name="SLIDO_TYPE" val="SlidoJoining"/>
</p:tagLst>
</file>

<file path=ppt/tags/tag30.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Rankin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SLIDO_METADATA" val="eyJUaW1lc3RhbXAiOjE3MTQ4MTAwNTF9"/>
  <p:tag name="SLIDO_TYPE" val="SlidoPoll"/>
  <p:tag name="SLIDO_POLL_UUID" val="0ebad663-b0b3-42ff-8e0f-48d8688c0c5b"/>
  <p:tag name="SLIDO_TIMELINE" val="W3sicG9sbFF1ZXN0aW9uVXVpZCI6ImM1NWQ4MDFhLWE3ZjUtNDcxMi05MWE5LWMwODg1ZGM1M2I4ZiIsInNob3dSZXN1bHRzIjp0cnVlLCJzaG93Q29ycmVjdEFuc3dlcnMiOmZhbHNlLCJ2b3RpbmdMb2NrZWQiOmZhbHNlfV0="/>
</p:tagLst>
</file>

<file path=ppt/tags/tag34.xml><?xml version="1.0" encoding="utf-8"?>
<p:tagLst xmlns:a="http://schemas.openxmlformats.org/drawingml/2006/main" xmlns:r="http://schemas.openxmlformats.org/officeDocument/2006/relationships" xmlns:p="http://schemas.openxmlformats.org/presentationml/2006/main">
  <p:tag name="SLIDO_ELEMENT" val="logo"/>
</p:tagLst>
</file>

<file path=ppt/tags/tag35.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Ranking"/>
</p:tagLst>
</file>

<file path=ppt/tags/tag36.xml><?xml version="1.0" encoding="utf-8"?>
<p:tagLst xmlns:a="http://schemas.openxmlformats.org/drawingml/2006/main" xmlns:r="http://schemas.openxmlformats.org/officeDocument/2006/relationships" xmlns:p="http://schemas.openxmlformats.org/presentationml/2006/main">
  <p:tag name="SLIDO_ELEMENT" val="title"/>
</p:tagLst>
</file>

<file path=ppt/tags/tag37.xml><?xml version="1.0" encoding="utf-8"?>
<p:tagLst xmlns:a="http://schemas.openxmlformats.org/drawingml/2006/main" xmlns:r="http://schemas.openxmlformats.org/officeDocument/2006/relationships" xmlns:p="http://schemas.openxmlformats.org/presentationml/2006/main">
  <p:tag name="SLIDO_ELEMENT" val="footer"/>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SLIDO_ELEMENT" val="logo"/>
</p:tagLst>
</file>

<file path=ppt/tags/tag40.xml><?xml version="1.0" encoding="utf-8"?>
<p:tagLst xmlns:a="http://schemas.openxmlformats.org/drawingml/2006/main" xmlns:r="http://schemas.openxmlformats.org/officeDocument/2006/relationships" xmlns:p="http://schemas.openxmlformats.org/presentationml/2006/main">
  <p:tag name="SLIDO_METADATA" val="eyJUaW1lc3RhbXAiOjE3MTQ5ODQyMTV9"/>
  <p:tag name="SLIDO_TYPE" val="SlidoPoll"/>
  <p:tag name="SLIDO_POLL_UUID" val="d465ec37-e7a4-4cd5-a87c-86138cc8cdcd"/>
  <p:tag name="SLIDO_TIMELINE" val="W3sicG9sbFF1ZXN0aW9uVXVpZCI6IjJjYmIyNDg3LTYzZTctNDQ3Ni04NTllLWI3NDcxZWYzZDI3NiIsInNob3dSZXN1bHRzIjpmYWxzZSwic2hvd0NvcnJlY3RBbnN3ZXJzIjpmYWxzZSwidm90aW5nTG9ja2VkIjpmYWxzZX0seyJwb2xsUXVlc3Rpb25VdWlkIjoiMmNiYjI0ODctNjNlNy00NDc2LTg1OWUtYjc0NzFlZjNkMjc2Iiwic2hvd1Jlc3VsdHMiOnRydWUsInNob3dDb3JyZWN0QW5zd2VycyI6ZmFsc2UsInZvdGluZ0xvY2tlZCI6ZmFsc2V9XQ=="/>
</p:tagLst>
</file>

<file path=ppt/tags/tag41.xml><?xml version="1.0" encoding="utf-8"?>
<p:tagLst xmlns:a="http://schemas.openxmlformats.org/drawingml/2006/main" xmlns:r="http://schemas.openxmlformats.org/officeDocument/2006/relationships" xmlns:p="http://schemas.openxmlformats.org/presentationml/2006/main">
  <p:tag name="SLIDO_ELEMENT" val="logo"/>
</p:tagLst>
</file>

<file path=ppt/tags/tag42.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Ranking"/>
</p:tagLst>
</file>

<file path=ppt/tags/tag43.xml><?xml version="1.0" encoding="utf-8"?>
<p:tagLst xmlns:a="http://schemas.openxmlformats.org/drawingml/2006/main" xmlns:r="http://schemas.openxmlformats.org/officeDocument/2006/relationships" xmlns:p="http://schemas.openxmlformats.org/presentationml/2006/main">
  <p:tag name="SLIDO_ELEMENT" val="title"/>
</p:tagLst>
</file>

<file path=ppt/tags/tag44.xml><?xml version="1.0" encoding="utf-8"?>
<p:tagLst xmlns:a="http://schemas.openxmlformats.org/drawingml/2006/main" xmlns:r="http://schemas.openxmlformats.org/officeDocument/2006/relationships" xmlns:p="http://schemas.openxmlformats.org/presentationml/2006/main">
  <p:tag name="SLIDO_ELEMENT" val="footer"/>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Join"/>
</p:tagLst>
</file>

<file path=ppt/tags/tag6.xml><?xml version="1.0" encoding="utf-8"?>
<p:tagLst xmlns:a="http://schemas.openxmlformats.org/drawingml/2006/main" xmlns:r="http://schemas.openxmlformats.org/officeDocument/2006/relationships" xmlns:p="http://schemas.openxmlformats.org/presentationml/2006/main">
  <p:tag name="SLIDO_ELEMENT" val="title"/>
</p:tagLst>
</file>

<file path=ppt/tags/tag7.xml><?xml version="1.0" encoding="utf-8"?>
<p:tagLst xmlns:a="http://schemas.openxmlformats.org/drawingml/2006/main" xmlns:r="http://schemas.openxmlformats.org/officeDocument/2006/relationships" xmlns:p="http://schemas.openxmlformats.org/presentationml/2006/main">
  <p:tag name="SLIDO_ELEMENT" val="footer"/>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{36222C2D-185A-4A5F-8B15-B45E9E96B53B}tf55661986_win32</Template>
  <TotalTime>1398</TotalTime>
  <Words>2388</Words>
  <Application>Microsoft Office PowerPoint</Application>
  <PresentationFormat>Widescreen</PresentationFormat>
  <Paragraphs>266</Paragraphs>
  <Slides>23</Slides>
  <Notes>23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3" baseType="lpstr">
      <vt:lpstr>Aptos</vt:lpstr>
      <vt:lpstr>Arial</vt:lpstr>
      <vt:lpstr>Calibri</vt:lpstr>
      <vt:lpstr>Calibri Light</vt:lpstr>
      <vt:lpstr>KaTeX_Main</vt:lpstr>
      <vt:lpstr>Slack-Lato</vt:lpstr>
      <vt:lpstr>Söhne</vt:lpstr>
      <vt:lpstr>Wingdings</vt:lpstr>
      <vt:lpstr>Custom</vt:lpstr>
      <vt:lpstr>think-cell Slide</vt:lpstr>
      <vt:lpstr>PowerPoint Presentation</vt:lpstr>
      <vt:lpstr>Clearing the Air:  Unveiling Insights on Pollution and Health Through Data Analysis</vt:lpstr>
      <vt:lpstr>THE Process</vt:lpstr>
      <vt:lpstr>PowerPoint Presentation</vt:lpstr>
      <vt:lpstr>PowerPoint Presentation</vt:lpstr>
      <vt:lpstr>LET’S HAVE SOME FUN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Ware, Wendy</dc:creator>
  <cp:lastModifiedBy>Ware, Wendy</cp:lastModifiedBy>
  <cp:revision>40</cp:revision>
  <dcterms:created xsi:type="dcterms:W3CDTF">2024-05-04T04:26:45Z</dcterms:created>
  <dcterms:modified xsi:type="dcterms:W3CDTF">2024-05-07T12:29:06Z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MSIP_Label_e3f2a5e4-10d8-4dfe-8082-7352c27520cb_Enabled">
    <vt:lpwstr>true</vt:lpwstr>
  </property>
  <property fmtid="{D5CDD505-2E9C-101B-9397-08002B2CF9AE}" pid="5" name="MSIP_Label_e3f2a5e4-10d8-4dfe-8082-7352c27520cb_SetDate">
    <vt:lpwstr>2024-05-04T04:43:08Z</vt:lpwstr>
  </property>
  <property fmtid="{D5CDD505-2E9C-101B-9397-08002B2CF9AE}" pid="6" name="MSIP_Label_e3f2a5e4-10d8-4dfe-8082-7352c27520cb_Method">
    <vt:lpwstr>Standard</vt:lpwstr>
  </property>
  <property fmtid="{D5CDD505-2E9C-101B-9397-08002B2CF9AE}" pid="7" name="MSIP_Label_e3f2a5e4-10d8-4dfe-8082-7352c27520cb_Name">
    <vt:lpwstr>_Official</vt:lpwstr>
  </property>
  <property fmtid="{D5CDD505-2E9C-101B-9397-08002B2CF9AE}" pid="8" name="MSIP_Label_e3f2a5e4-10d8-4dfe-8082-7352c27520cb_SiteId">
    <vt:lpwstr>2864f69d-77c3-4fbe-bbc0-97502052391a</vt:lpwstr>
  </property>
  <property fmtid="{D5CDD505-2E9C-101B-9397-08002B2CF9AE}" pid="9" name="MSIP_Label_e3f2a5e4-10d8-4dfe-8082-7352c27520cb_ActionId">
    <vt:lpwstr>1e7f5e4a-d7ed-4cf4-9d59-065cc32d5f5e</vt:lpwstr>
  </property>
  <property fmtid="{D5CDD505-2E9C-101B-9397-08002B2CF9AE}" pid="10" name="MSIP_Label_e3f2a5e4-10d8-4dfe-8082-7352c27520cb_ContentBits">
    <vt:lpwstr>1</vt:lpwstr>
  </property>
  <property fmtid="{D5CDD505-2E9C-101B-9397-08002B2CF9AE}" pid="11" name="ClassificationContentMarkingHeaderLocations">
    <vt:lpwstr>Custom:10</vt:lpwstr>
  </property>
  <property fmtid="{D5CDD505-2E9C-101B-9397-08002B2CF9AE}" pid="12" name="ClassificationContentMarkingHeaderText">
    <vt:lpwstr>[OFFICIAL]</vt:lpwstr>
  </property>
  <property fmtid="{D5CDD505-2E9C-101B-9397-08002B2CF9AE}" pid="13" name="SlidoAppVersion">
    <vt:lpwstr>1.10.0.5209</vt:lpwstr>
  </property>
</Properties>
</file>